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4" r:id="rId8"/>
    <p:sldId id="263" r:id="rId9"/>
    <p:sldId id="269" r:id="rId10"/>
    <p:sldId id="272" r:id="rId11"/>
    <p:sldId id="273" r:id="rId12"/>
    <p:sldId id="274" r:id="rId13"/>
    <p:sldId id="276" r:id="rId14"/>
    <p:sldId id="275" r:id="rId15"/>
    <p:sldId id="277" r:id="rId16"/>
    <p:sldId id="278" r:id="rId17"/>
    <p:sldId id="279" r:id="rId18"/>
    <p:sldId id="280" r:id="rId19"/>
    <p:sldId id="281" r:id="rId20"/>
    <p:sldId id="282" r:id="rId21"/>
    <p:sldId id="283" r:id="rId22"/>
    <p:sldId id="284" r:id="rId23"/>
    <p:sldId id="286" r:id="rId24"/>
    <p:sldId id="285" r:id="rId25"/>
    <p:sldId id="287" r:id="rId26"/>
    <p:sldId id="288"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9057"/>
    <a:srgbClr val="3E7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2917" autoAdjust="0"/>
    <p:restoredTop sz="94660"/>
  </p:normalViewPr>
  <p:slideViewPr>
    <p:cSldViewPr snapToGrid="0">
      <p:cViewPr varScale="1">
        <p:scale>
          <a:sx n="90" d="100"/>
          <a:sy n="90" d="100"/>
        </p:scale>
        <p:origin x="240" y="2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2/5/18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2/5/18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2/5/18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2/5/18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2/5/18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2/5/18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9" y="3579727"/>
            <a:ext cx="9144000" cy="1655762"/>
          </a:xfrm>
        </p:spPr>
        <p:txBody>
          <a:bodyPr/>
          <a:lstStyle/>
          <a:p>
            <a:endParaRPr lang="en-US" dirty="0"/>
          </a:p>
          <a:p>
            <a:r>
              <a:rPr lang="en-US" dirty="0" smtClean="0"/>
              <a:t>Background Check Services Review</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93967" y="2426131"/>
            <a:ext cx="6804062" cy="1153596"/>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lstStyle/>
          <a:p>
            <a:r>
              <a:rPr lang="en-US" dirty="0" smtClean="0">
                <a:solidFill>
                  <a:schemeClr val="bg1">
                    <a:lumMod val="95000"/>
                  </a:schemeClr>
                </a:solidFill>
              </a:rPr>
              <a:t>Drug Testing Compliance:</a:t>
            </a:r>
            <a:endParaRPr lang="en-US" dirty="0">
              <a:solidFill>
                <a:schemeClr val="bg1">
                  <a:lumMod val="95000"/>
                </a:schemeClr>
              </a:solidFill>
            </a:endParaRPr>
          </a:p>
        </p:txBody>
      </p:sp>
      <p:sp>
        <p:nvSpPr>
          <p:cNvPr id="3" name="Content Placeholder 2"/>
          <p:cNvSpPr>
            <a:spLocks noGrp="1"/>
          </p:cNvSpPr>
          <p:nvPr>
            <p:ph idx="1"/>
          </p:nvPr>
        </p:nvSpPr>
        <p:spPr>
          <a:xfrm>
            <a:off x="6458064" y="1690687"/>
            <a:ext cx="4895735" cy="4486275"/>
          </a:xfrm>
        </p:spPr>
        <p:txBody>
          <a:bodyPr>
            <a:normAutofit fontScale="92500" lnSpcReduction="10000"/>
          </a:bodyPr>
          <a:lstStyle/>
          <a:p>
            <a:r>
              <a:rPr lang="en-US" dirty="0"/>
              <a:t>Compliance and regulatory issues are an obvious concern for companies performing drug and alcohol testing. Marijuana laws, mandatory state laws, ADA and OSHA issues, </a:t>
            </a:r>
            <a:r>
              <a:rPr lang="en-US" dirty="0" smtClean="0"/>
              <a:t>workers </a:t>
            </a:r>
            <a:r>
              <a:rPr lang="en-US" dirty="0"/>
              <a:t>compensation rules and required unemployment procedures impact every employer. </a:t>
            </a:r>
          </a:p>
          <a:p>
            <a:r>
              <a:rPr lang="en-US" dirty="0"/>
              <a:t>US Information Search partakes in one of the world’s most complete resource on all aspects of drug &amp; alcohol </a:t>
            </a:r>
            <a:r>
              <a:rPr lang="en-US" dirty="0" smtClean="0"/>
              <a:t>testing.</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1405385"/>
            <a:ext cx="5619865" cy="5038743"/>
          </a:xfrm>
          <a:prstGeom prst="rect">
            <a:avLst/>
          </a:prstGeom>
        </p:spPr>
      </p:pic>
    </p:spTree>
    <p:extLst>
      <p:ext uri="{BB962C8B-B14F-4D97-AF65-F5344CB8AC3E}">
        <p14:creationId xmlns:p14="http://schemas.microsoft.com/office/powerpoint/2010/main" val="573408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lstStyle/>
          <a:p>
            <a:r>
              <a:rPr lang="en-US" b="1" u="sng" dirty="0" smtClean="0">
                <a:solidFill>
                  <a:schemeClr val="bg1"/>
                </a:solidFill>
              </a:rPr>
              <a:t>Verifications</a:t>
            </a:r>
            <a:endParaRPr lang="en-US" b="1" u="sng" dirty="0">
              <a:solidFill>
                <a:schemeClr val="bg1"/>
              </a:solidFill>
            </a:endParaRPr>
          </a:p>
        </p:txBody>
      </p:sp>
      <p:sp>
        <p:nvSpPr>
          <p:cNvPr id="3" name="Content Placeholder 2"/>
          <p:cNvSpPr>
            <a:spLocks noGrp="1"/>
          </p:cNvSpPr>
          <p:nvPr>
            <p:ph idx="1"/>
          </p:nvPr>
        </p:nvSpPr>
        <p:spPr/>
        <p:txBody>
          <a:bodyPr/>
          <a:lstStyle/>
          <a:p>
            <a:pPr fontAlgn="base"/>
            <a:r>
              <a:rPr lang="en-US" dirty="0"/>
              <a:t>Current/ Past Employer Verification</a:t>
            </a:r>
          </a:p>
          <a:p>
            <a:pPr fontAlgn="base"/>
            <a:r>
              <a:rPr lang="en-US" dirty="0"/>
              <a:t>Education Verifications</a:t>
            </a:r>
          </a:p>
          <a:p>
            <a:pPr fontAlgn="base"/>
            <a:r>
              <a:rPr lang="en-US" dirty="0"/>
              <a:t>Professional License Check</a:t>
            </a:r>
          </a:p>
          <a:p>
            <a:pPr fontAlgn="base"/>
            <a:r>
              <a:rPr lang="en-US" dirty="0"/>
              <a:t>Professional Reference Check</a:t>
            </a:r>
          </a:p>
          <a:p>
            <a:pPr fontAlgn="base"/>
            <a:r>
              <a:rPr lang="en-US" dirty="0"/>
              <a:t>Extended Workforce Screening</a:t>
            </a:r>
          </a:p>
          <a:p>
            <a:endParaRPr lang="en-US" dirty="0"/>
          </a:p>
        </p:txBody>
      </p:sp>
    </p:spTree>
    <p:extLst>
      <p:ext uri="{BB962C8B-B14F-4D97-AF65-F5344CB8AC3E}">
        <p14:creationId xmlns:p14="http://schemas.microsoft.com/office/powerpoint/2010/main" val="21228609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lstStyle/>
          <a:p>
            <a:r>
              <a:rPr lang="en-US" dirty="0" smtClean="0">
                <a:solidFill>
                  <a:schemeClr val="bg1"/>
                </a:solidFill>
              </a:rPr>
              <a:t>Current/ Past Employer Verification</a:t>
            </a:r>
            <a:endParaRPr lang="en-US" dirty="0">
              <a:solidFill>
                <a:schemeClr val="bg1"/>
              </a:solidFill>
            </a:endParaRPr>
          </a:p>
        </p:txBody>
      </p:sp>
      <p:sp>
        <p:nvSpPr>
          <p:cNvPr id="3" name="Content Placeholder 2"/>
          <p:cNvSpPr>
            <a:spLocks noGrp="1"/>
          </p:cNvSpPr>
          <p:nvPr>
            <p:ph idx="1"/>
          </p:nvPr>
        </p:nvSpPr>
        <p:spPr/>
        <p:txBody>
          <a:bodyPr>
            <a:normAutofit/>
          </a:bodyPr>
          <a:lstStyle/>
          <a:p>
            <a:r>
              <a:rPr lang="en-US" dirty="0"/>
              <a:t>Past Employment Verification is recommended for all employees. </a:t>
            </a:r>
          </a:p>
          <a:p>
            <a:r>
              <a:rPr lang="en-US" dirty="0"/>
              <a:t>It is approximated that 40% of all resumes and employment applications contain falsified information. </a:t>
            </a:r>
          </a:p>
          <a:p>
            <a:r>
              <a:rPr lang="en-US" dirty="0"/>
              <a:t>The in-house Reference and Verification Department at U.S. Information Search offers verification of the employer’s name, applicant’s title, and dates of </a:t>
            </a:r>
            <a:r>
              <a:rPr lang="en-US" dirty="0" smtClean="0"/>
              <a:t>employment</a:t>
            </a:r>
            <a:endParaRPr lang="en-US" dirty="0"/>
          </a:p>
        </p:txBody>
      </p:sp>
    </p:spTree>
    <p:extLst>
      <p:ext uri="{BB962C8B-B14F-4D97-AF65-F5344CB8AC3E}">
        <p14:creationId xmlns:p14="http://schemas.microsoft.com/office/powerpoint/2010/main" val="19328741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lstStyle/>
          <a:p>
            <a:r>
              <a:rPr lang="en-US" dirty="0" smtClean="0">
                <a:solidFill>
                  <a:schemeClr val="bg1"/>
                </a:solidFill>
              </a:rPr>
              <a:t>Current/ Past Employer Verification- Investigative Report</a:t>
            </a:r>
            <a:endParaRPr lang="en-US" dirty="0">
              <a:solidFill>
                <a:schemeClr val="bg1"/>
              </a:solidFill>
            </a:endParaRPr>
          </a:p>
        </p:txBody>
      </p:sp>
      <p:sp>
        <p:nvSpPr>
          <p:cNvPr id="3" name="Content Placeholder 2"/>
          <p:cNvSpPr>
            <a:spLocks noGrp="1"/>
          </p:cNvSpPr>
          <p:nvPr>
            <p:ph idx="1"/>
          </p:nvPr>
        </p:nvSpPr>
        <p:spPr/>
        <p:txBody>
          <a:bodyPr>
            <a:normAutofit fontScale="92500" lnSpcReduction="20000"/>
          </a:bodyPr>
          <a:lstStyle/>
          <a:p>
            <a:r>
              <a:rPr lang="en-US" dirty="0" smtClean="0"/>
              <a:t> </a:t>
            </a:r>
            <a:r>
              <a:rPr lang="en-US" dirty="0"/>
              <a:t>If the company will answer additional questions, we ask the following questions and ask for a rating of from 1-10: </a:t>
            </a:r>
          </a:p>
          <a:p>
            <a:r>
              <a:rPr lang="en-US" dirty="0"/>
              <a:t>How was the employee’s attendance? </a:t>
            </a:r>
          </a:p>
          <a:p>
            <a:r>
              <a:rPr lang="en-US" dirty="0"/>
              <a:t>Are they eligible for re-hire? </a:t>
            </a:r>
          </a:p>
          <a:p>
            <a:r>
              <a:rPr lang="en-US" dirty="0"/>
              <a:t>Do they work well with others? </a:t>
            </a:r>
          </a:p>
          <a:p>
            <a:r>
              <a:rPr lang="en-US" dirty="0"/>
              <a:t>How are the employee’s work habits? </a:t>
            </a:r>
          </a:p>
          <a:p>
            <a:r>
              <a:rPr lang="en-US" dirty="0"/>
              <a:t>How are the employee’s written and verbal communication skills? Was there any disciplinary action taken against the employee? </a:t>
            </a:r>
          </a:p>
          <a:p>
            <a:r>
              <a:rPr lang="en-US" dirty="0"/>
              <a:t>Overall performance? </a:t>
            </a:r>
          </a:p>
          <a:p>
            <a:r>
              <a:rPr lang="en-US" dirty="0"/>
              <a:t>Reason for leaving the company? </a:t>
            </a:r>
          </a:p>
          <a:p>
            <a:r>
              <a:rPr lang="en-US" dirty="0"/>
              <a:t>Any other comments? </a:t>
            </a:r>
          </a:p>
          <a:p>
            <a:endParaRPr lang="en-US" dirty="0"/>
          </a:p>
        </p:txBody>
      </p:sp>
    </p:spTree>
    <p:extLst>
      <p:ext uri="{BB962C8B-B14F-4D97-AF65-F5344CB8AC3E}">
        <p14:creationId xmlns:p14="http://schemas.microsoft.com/office/powerpoint/2010/main" val="20953026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lstStyle/>
          <a:p>
            <a:r>
              <a:rPr lang="en-US" dirty="0" smtClean="0">
                <a:solidFill>
                  <a:schemeClr val="bg1"/>
                </a:solidFill>
              </a:rPr>
              <a:t>Education Verification</a:t>
            </a:r>
            <a:endParaRPr lang="en-US" dirty="0">
              <a:solidFill>
                <a:schemeClr val="bg1"/>
              </a:solidFill>
            </a:endParaRPr>
          </a:p>
        </p:txBody>
      </p:sp>
      <p:sp>
        <p:nvSpPr>
          <p:cNvPr id="3" name="Content Placeholder 2"/>
          <p:cNvSpPr>
            <a:spLocks noGrp="1"/>
          </p:cNvSpPr>
          <p:nvPr>
            <p:ph idx="1"/>
          </p:nvPr>
        </p:nvSpPr>
        <p:spPr/>
        <p:txBody>
          <a:bodyPr/>
          <a:lstStyle/>
          <a:p>
            <a:r>
              <a:rPr lang="en-US" dirty="0"/>
              <a:t>Statistics reveal that education is one of the things that applicants falsify most often on employment applications. </a:t>
            </a:r>
          </a:p>
          <a:p>
            <a:r>
              <a:rPr lang="en-US" dirty="0"/>
              <a:t>U.S. Information Search generally verifies college degrees, unless clients ask that we verify high school also or “highest degree” earned. </a:t>
            </a:r>
          </a:p>
          <a:p>
            <a:r>
              <a:rPr lang="en-US" dirty="0"/>
              <a:t>U.S. Information Search Education Verification will report the applicant’s dates of attendance, graduation date and degree earned. Some educational institutions will report GPA. </a:t>
            </a:r>
          </a:p>
          <a:p>
            <a:endParaRPr lang="en-US" dirty="0"/>
          </a:p>
        </p:txBody>
      </p:sp>
    </p:spTree>
    <p:extLst>
      <p:ext uri="{BB962C8B-B14F-4D97-AF65-F5344CB8AC3E}">
        <p14:creationId xmlns:p14="http://schemas.microsoft.com/office/powerpoint/2010/main" val="8310806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lstStyle/>
          <a:p>
            <a:r>
              <a:rPr lang="en-US" dirty="0" smtClean="0">
                <a:solidFill>
                  <a:schemeClr val="bg1"/>
                </a:solidFill>
              </a:rPr>
              <a:t>Professional License Checks</a:t>
            </a:r>
            <a:endParaRPr lang="en-US" dirty="0">
              <a:solidFill>
                <a:schemeClr val="bg1"/>
              </a:solidFill>
            </a:endParaRPr>
          </a:p>
        </p:txBody>
      </p:sp>
      <p:sp>
        <p:nvSpPr>
          <p:cNvPr id="3" name="Content Placeholder 2"/>
          <p:cNvSpPr>
            <a:spLocks noGrp="1"/>
          </p:cNvSpPr>
          <p:nvPr>
            <p:ph idx="1"/>
          </p:nvPr>
        </p:nvSpPr>
        <p:spPr/>
        <p:txBody>
          <a:bodyPr>
            <a:normAutofit/>
          </a:bodyPr>
          <a:lstStyle/>
          <a:p>
            <a:r>
              <a:rPr lang="en-US" dirty="0"/>
              <a:t>By contacting the issuing agency, licensing board or institution, </a:t>
            </a:r>
            <a:r>
              <a:rPr lang="en-US" dirty="0" smtClean="0"/>
              <a:t>US Information Search </a:t>
            </a:r>
            <a:r>
              <a:rPr lang="en-US" dirty="0"/>
              <a:t>will confirm the license type, status, certificate or designation number, date of issuance/expiration, and any disciplinary actions.</a:t>
            </a:r>
          </a:p>
          <a:p>
            <a:r>
              <a:rPr lang="en-US" dirty="0"/>
              <a:t>Professional License Checks may be included in an employer’s screening package or ordered individually, on an as needed basis</a:t>
            </a:r>
            <a:r>
              <a:rPr lang="en-US" dirty="0" smtClean="0"/>
              <a:t>. This can include: </a:t>
            </a:r>
            <a:endParaRPr lang="en-US" dirty="0"/>
          </a:p>
          <a:p>
            <a:r>
              <a:rPr lang="en-US" dirty="0" smtClean="0"/>
              <a:t>Dates of </a:t>
            </a:r>
            <a:r>
              <a:rPr lang="en-US" dirty="0"/>
              <a:t>license with issuing institution, board or </a:t>
            </a:r>
            <a:r>
              <a:rPr lang="en-US" dirty="0" smtClean="0"/>
              <a:t>agency</a:t>
            </a:r>
          </a:p>
          <a:p>
            <a:r>
              <a:rPr lang="en-US" dirty="0" smtClean="0"/>
              <a:t>Meeting any compliance obligations</a:t>
            </a:r>
          </a:p>
          <a:p>
            <a:endParaRPr lang="en-US" dirty="0"/>
          </a:p>
        </p:txBody>
      </p:sp>
    </p:spTree>
    <p:extLst>
      <p:ext uri="{BB962C8B-B14F-4D97-AF65-F5344CB8AC3E}">
        <p14:creationId xmlns:p14="http://schemas.microsoft.com/office/powerpoint/2010/main" val="17104431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lstStyle/>
          <a:p>
            <a:r>
              <a:rPr lang="en-US" dirty="0" smtClean="0">
                <a:solidFill>
                  <a:schemeClr val="bg1">
                    <a:lumMod val="95000"/>
                  </a:schemeClr>
                </a:solidFill>
              </a:rPr>
              <a:t>Professional Reference Checks</a:t>
            </a:r>
            <a:endParaRPr lang="en-US" dirty="0">
              <a:solidFill>
                <a:schemeClr val="bg1">
                  <a:lumMod val="95000"/>
                </a:schemeClr>
              </a:solidFill>
            </a:endParaRPr>
          </a:p>
        </p:txBody>
      </p:sp>
      <p:sp>
        <p:nvSpPr>
          <p:cNvPr id="3" name="Content Placeholder 2"/>
          <p:cNvSpPr>
            <a:spLocks noGrp="1"/>
          </p:cNvSpPr>
          <p:nvPr>
            <p:ph idx="1"/>
          </p:nvPr>
        </p:nvSpPr>
        <p:spPr/>
        <p:txBody>
          <a:bodyPr/>
          <a:lstStyle/>
          <a:p>
            <a:r>
              <a:rPr lang="en-US" dirty="0"/>
              <a:t>Professional references help organizations gain an additional level of information on their applicant, beyond what is listed on their resume, that can provide them greater insight to a person’s work ethic and </a:t>
            </a:r>
            <a:r>
              <a:rPr lang="en-US" dirty="0" smtClean="0"/>
              <a:t>abilities.</a:t>
            </a:r>
            <a:endParaRPr lang="en-US" dirty="0"/>
          </a:p>
          <a:p>
            <a:r>
              <a:rPr lang="en-US" dirty="0" smtClean="0"/>
              <a:t>US Information Search’s in house verifications team conducts personal and professional references on your behalf, streamlining this process with the rest of your order. This can be included within a package or on a need basis. </a:t>
            </a:r>
            <a:endParaRPr lang="en-US" dirty="0"/>
          </a:p>
        </p:txBody>
      </p:sp>
    </p:spTree>
    <p:extLst>
      <p:ext uri="{BB962C8B-B14F-4D97-AF65-F5344CB8AC3E}">
        <p14:creationId xmlns:p14="http://schemas.microsoft.com/office/powerpoint/2010/main" val="13542459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lstStyle/>
          <a:p>
            <a:r>
              <a:rPr lang="en-US" dirty="0" smtClean="0">
                <a:solidFill>
                  <a:schemeClr val="bg1"/>
                </a:solidFill>
              </a:rPr>
              <a:t>Extended Workforce Screening</a:t>
            </a:r>
            <a:endParaRPr lang="en-US" dirty="0">
              <a:solidFill>
                <a:schemeClr val="bg1"/>
              </a:solidFill>
            </a:endParaRPr>
          </a:p>
        </p:txBody>
      </p:sp>
      <p:sp>
        <p:nvSpPr>
          <p:cNvPr id="3" name="Content Placeholder 2"/>
          <p:cNvSpPr>
            <a:spLocks noGrp="1"/>
          </p:cNvSpPr>
          <p:nvPr>
            <p:ph idx="1"/>
          </p:nvPr>
        </p:nvSpPr>
        <p:spPr/>
        <p:txBody>
          <a:bodyPr/>
          <a:lstStyle/>
          <a:p>
            <a:r>
              <a:rPr lang="en-US" dirty="0"/>
              <a:t>If you’re like many modern employers, the very make-up of your workforce is changing. You may be looking to supplement your regular workforce with temporary and contract workers, vendors, </a:t>
            </a:r>
            <a:r>
              <a:rPr lang="en-US" dirty="0" smtClean="0"/>
              <a:t>consultants, and interns to </a:t>
            </a:r>
            <a:r>
              <a:rPr lang="en-US" dirty="0"/>
              <a:t>help keep your organization moving forward</a:t>
            </a:r>
            <a:r>
              <a:rPr lang="en-US" dirty="0" smtClean="0"/>
              <a:t>.</a:t>
            </a:r>
          </a:p>
          <a:p>
            <a:r>
              <a:rPr lang="en-US" dirty="0" smtClean="0"/>
              <a:t>As the employment landscape changes and evolves, keep your company protected as you hire a Contingent Workforce (Part Time, Contract,…)</a:t>
            </a:r>
          </a:p>
        </p:txBody>
      </p:sp>
    </p:spTree>
    <p:extLst>
      <p:ext uri="{BB962C8B-B14F-4D97-AF65-F5344CB8AC3E}">
        <p14:creationId xmlns:p14="http://schemas.microsoft.com/office/powerpoint/2010/main" val="17806294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lstStyle/>
          <a:p>
            <a:r>
              <a:rPr lang="en-US" b="1" u="sng" dirty="0" smtClean="0">
                <a:solidFill>
                  <a:schemeClr val="bg1"/>
                </a:solidFill>
              </a:rPr>
              <a:t>Other Searches</a:t>
            </a:r>
            <a:endParaRPr lang="en-US" b="1" u="sng" dirty="0">
              <a:solidFill>
                <a:schemeClr val="bg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689709939"/>
              </p:ext>
            </p:extLst>
          </p:nvPr>
        </p:nvGraphicFramePr>
        <p:xfrm>
          <a:off x="2032000" y="2382979"/>
          <a:ext cx="8128000" cy="3213334"/>
        </p:xfrm>
        <a:graphic>
          <a:graphicData uri="http://schemas.openxmlformats.org/drawingml/2006/table">
            <a:tbl>
              <a:tblPr firstRow="1" bandRow="1">
                <a:tableStyleId>{5C22544A-7EE6-4342-B048-85BDC9FD1C3A}</a:tableStyleId>
              </a:tblPr>
              <a:tblGrid>
                <a:gridCol w="4064000"/>
                <a:gridCol w="4064000"/>
              </a:tblGrid>
              <a:tr h="391005">
                <a:tc>
                  <a:txBody>
                    <a:bodyPr/>
                    <a:lstStyle/>
                    <a:p>
                      <a:r>
                        <a:rPr lang="en-US" dirty="0" smtClean="0">
                          <a:gradFill>
                            <a:gsLst>
                              <a:gs pos="0">
                                <a:schemeClr val="accent5">
                                  <a:lumMod val="0"/>
                                  <a:lumOff val="100000"/>
                                </a:schemeClr>
                              </a:gs>
                              <a:gs pos="35000">
                                <a:schemeClr val="accent5">
                                  <a:lumMod val="0"/>
                                  <a:lumOff val="100000"/>
                                </a:schemeClr>
                              </a:gs>
                              <a:gs pos="100000">
                                <a:srgbClr val="002060"/>
                              </a:gs>
                            </a:gsLst>
                            <a:path path="circle">
                              <a:fillToRect l="50000" t="-80000" r="50000" b="180000"/>
                            </a:path>
                          </a:gradFill>
                        </a:rPr>
                        <a:t>-------------------------------------------------------</a:t>
                      </a:r>
                      <a:endParaRPr lang="en-US" dirty="0">
                        <a:gradFill>
                          <a:gsLst>
                            <a:gs pos="0">
                              <a:schemeClr val="accent5">
                                <a:lumMod val="0"/>
                                <a:lumOff val="100000"/>
                              </a:schemeClr>
                            </a:gs>
                            <a:gs pos="35000">
                              <a:schemeClr val="accent5">
                                <a:lumMod val="0"/>
                                <a:lumOff val="100000"/>
                              </a:schemeClr>
                            </a:gs>
                            <a:gs pos="100000">
                              <a:srgbClr val="002060"/>
                            </a:gs>
                          </a:gsLst>
                          <a:path path="circle">
                            <a:fillToRect l="50000" t="-80000" r="50000" b="180000"/>
                          </a:path>
                        </a:gradFill>
                      </a:endParaRPr>
                    </a:p>
                  </a:txBody>
                  <a:tcPr>
                    <a:solidFill>
                      <a:schemeClr val="accent2"/>
                    </a:solidFill>
                  </a:tcPr>
                </a:tc>
                <a:tc>
                  <a:txBody>
                    <a:bodyPr/>
                    <a:lstStyle/>
                    <a:p>
                      <a:r>
                        <a:rPr lang="en-US" dirty="0" smtClean="0">
                          <a:gradFill>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gradFill>
                        </a:rPr>
                        <a:t>-------------------------------------------------------</a:t>
                      </a:r>
                      <a:endParaRPr lang="en-US" dirty="0">
                        <a:gradFill>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gradFill>
                      </a:endParaRPr>
                    </a:p>
                  </a:txBody>
                  <a:tcPr>
                    <a:solidFill>
                      <a:schemeClr val="accent2"/>
                    </a:solidFill>
                  </a:tcPr>
                </a:tc>
              </a:tr>
              <a:tr h="391005">
                <a:tc>
                  <a:txBody>
                    <a:bodyPr/>
                    <a:lstStyle/>
                    <a:p>
                      <a:r>
                        <a:rPr lang="en-US" dirty="0" smtClean="0"/>
                        <a:t>Credit Reports</a:t>
                      </a:r>
                      <a:endParaRPr lang="en-US" dirty="0"/>
                    </a:p>
                  </a:txBody>
                  <a:tcPr>
                    <a:solidFill>
                      <a:schemeClr val="accent2"/>
                    </a:solidFill>
                  </a:tcPr>
                </a:tc>
                <a:tc>
                  <a:txBody>
                    <a:bodyPr/>
                    <a:lstStyle/>
                    <a:p>
                      <a:r>
                        <a:rPr lang="en-US" dirty="0" smtClean="0"/>
                        <a:t>Workers</a:t>
                      </a:r>
                      <a:r>
                        <a:rPr lang="en-US" baseline="0" dirty="0" smtClean="0"/>
                        <a:t> Compensation Check</a:t>
                      </a:r>
                      <a:endParaRPr lang="en-US" dirty="0"/>
                    </a:p>
                  </a:txBody>
                  <a:tcPr>
                    <a:solidFill>
                      <a:schemeClr val="accent2"/>
                    </a:solidFill>
                  </a:tcPr>
                </a:tc>
              </a:tr>
              <a:tr h="391005">
                <a:tc>
                  <a:txBody>
                    <a:bodyPr/>
                    <a:lstStyle/>
                    <a:p>
                      <a:r>
                        <a:rPr lang="en-US" dirty="0" smtClean="0"/>
                        <a:t>Bankruptcy</a:t>
                      </a:r>
                      <a:endParaRPr lang="en-US" dirty="0"/>
                    </a:p>
                  </a:txBody>
                  <a:tcPr>
                    <a:solidFill>
                      <a:schemeClr val="accent2"/>
                    </a:solidFill>
                  </a:tcPr>
                </a:tc>
                <a:tc>
                  <a:txBody>
                    <a:bodyPr/>
                    <a:lstStyle/>
                    <a:p>
                      <a:r>
                        <a:rPr lang="en-US" dirty="0" smtClean="0"/>
                        <a:t>Prohibited Parties Check</a:t>
                      </a:r>
                      <a:endParaRPr lang="en-US" dirty="0"/>
                    </a:p>
                  </a:txBody>
                  <a:tcPr>
                    <a:solidFill>
                      <a:schemeClr val="accent2"/>
                    </a:solidFill>
                  </a:tcPr>
                </a:tc>
              </a:tr>
              <a:tr h="391005">
                <a:tc>
                  <a:txBody>
                    <a:bodyPr/>
                    <a:lstStyle/>
                    <a:p>
                      <a:r>
                        <a:rPr lang="en-US" dirty="0" smtClean="0"/>
                        <a:t>Federal Civil Records Search</a:t>
                      </a:r>
                      <a:endParaRPr lang="en-US" dirty="0"/>
                    </a:p>
                  </a:txBody>
                  <a:tcPr>
                    <a:solidFill>
                      <a:schemeClr val="accent2"/>
                    </a:solidFill>
                  </a:tcPr>
                </a:tc>
                <a:tc>
                  <a:txBody>
                    <a:bodyPr/>
                    <a:lstStyle/>
                    <a:p>
                      <a:r>
                        <a:rPr lang="en-US" dirty="0" smtClean="0"/>
                        <a:t>County</a:t>
                      </a:r>
                      <a:r>
                        <a:rPr lang="en-US" baseline="0" dirty="0" smtClean="0"/>
                        <a:t> Civil Records Search</a:t>
                      </a:r>
                      <a:endParaRPr lang="en-US" dirty="0"/>
                    </a:p>
                  </a:txBody>
                  <a:tcPr>
                    <a:solidFill>
                      <a:schemeClr val="accent2"/>
                    </a:solidFill>
                  </a:tcPr>
                </a:tc>
              </a:tr>
              <a:tr h="391005">
                <a:tc>
                  <a:txBody>
                    <a:bodyPr/>
                    <a:lstStyle/>
                    <a:p>
                      <a:r>
                        <a:rPr lang="en-US" dirty="0" smtClean="0"/>
                        <a:t>Tenant Screening</a:t>
                      </a:r>
                      <a:endParaRPr lang="en-US" dirty="0"/>
                    </a:p>
                  </a:txBody>
                  <a:tcPr>
                    <a:solidFill>
                      <a:schemeClr val="accent2"/>
                    </a:solidFill>
                  </a:tcPr>
                </a:tc>
                <a:tc>
                  <a:txBody>
                    <a:bodyPr/>
                    <a:lstStyle/>
                    <a:p>
                      <a:r>
                        <a:rPr lang="en-US" dirty="0" smtClean="0"/>
                        <a:t>Volunteer</a:t>
                      </a:r>
                      <a:r>
                        <a:rPr lang="en-US" baseline="0" dirty="0" smtClean="0"/>
                        <a:t> Screening</a:t>
                      </a:r>
                      <a:endParaRPr lang="en-US" dirty="0"/>
                    </a:p>
                  </a:txBody>
                  <a:tcPr>
                    <a:solidFill>
                      <a:schemeClr val="accent2"/>
                    </a:solidFill>
                  </a:tcPr>
                </a:tc>
              </a:tr>
              <a:tr h="476299">
                <a:tc>
                  <a:txBody>
                    <a:bodyPr/>
                    <a:lstStyle/>
                    <a:p>
                      <a:r>
                        <a:rPr lang="en-US" dirty="0" smtClean="0"/>
                        <a:t>FACIS</a:t>
                      </a:r>
                      <a:endParaRPr lang="en-US" dirty="0"/>
                    </a:p>
                  </a:txBody>
                  <a:tcPr>
                    <a:solidFill>
                      <a:schemeClr val="accent2"/>
                    </a:solidFill>
                  </a:tcPr>
                </a:tc>
                <a:tc>
                  <a:txBody>
                    <a:bodyPr/>
                    <a:lstStyle/>
                    <a:p>
                      <a:r>
                        <a:rPr lang="en-US" dirty="0" smtClean="0"/>
                        <a:t>NPDB</a:t>
                      </a:r>
                      <a:endParaRPr lang="en-US" dirty="0"/>
                    </a:p>
                  </a:txBody>
                  <a:tcPr>
                    <a:solidFill>
                      <a:schemeClr val="accent2"/>
                    </a:solidFill>
                  </a:tcPr>
                </a:tc>
              </a:tr>
              <a:tr h="391005">
                <a:tc>
                  <a:txBody>
                    <a:bodyPr/>
                    <a:lstStyle/>
                    <a:p>
                      <a:r>
                        <a:rPr lang="en-US" dirty="0" smtClean="0"/>
                        <a:t>OIG</a:t>
                      </a:r>
                      <a:endParaRPr lang="en-US" dirty="0"/>
                    </a:p>
                  </a:txBody>
                  <a:tcPr>
                    <a:solidFill>
                      <a:schemeClr val="accent2"/>
                    </a:solidFill>
                  </a:tcPr>
                </a:tc>
                <a:tc>
                  <a:txBody>
                    <a:bodyPr/>
                    <a:lstStyle/>
                    <a:p>
                      <a:r>
                        <a:rPr lang="en-US" dirty="0" smtClean="0"/>
                        <a:t>Drivers License</a:t>
                      </a:r>
                      <a:r>
                        <a:rPr lang="en-US" baseline="0" dirty="0" smtClean="0"/>
                        <a:t> Monitoring </a:t>
                      </a:r>
                      <a:endParaRPr lang="en-US" dirty="0"/>
                    </a:p>
                  </a:txBody>
                  <a:tcPr>
                    <a:solidFill>
                      <a:schemeClr val="accent2"/>
                    </a:solidFill>
                  </a:tcPr>
                </a:tc>
              </a:tr>
              <a:tr h="391005">
                <a:tc>
                  <a:txBody>
                    <a:bodyPr/>
                    <a:lstStyle/>
                    <a:p>
                      <a:r>
                        <a:rPr lang="en-US" dirty="0" smtClean="0"/>
                        <a:t>OFAC</a:t>
                      </a:r>
                      <a:endParaRPr lang="en-US" dirty="0"/>
                    </a:p>
                  </a:txBody>
                  <a:tcPr>
                    <a:solidFill>
                      <a:schemeClr val="accent2"/>
                    </a:solidFill>
                  </a:tcPr>
                </a:tc>
                <a:tc>
                  <a:txBody>
                    <a:bodyPr/>
                    <a:lstStyle/>
                    <a:p>
                      <a:r>
                        <a:rPr lang="en-US" dirty="0" smtClean="0"/>
                        <a:t>Continuous Screening</a:t>
                      </a:r>
                      <a:endParaRPr lang="en-US" dirty="0"/>
                    </a:p>
                  </a:txBody>
                  <a:tcPr>
                    <a:solidFill>
                      <a:schemeClr val="accent2"/>
                    </a:solidFill>
                  </a:tcPr>
                </a:tc>
              </a:tr>
            </a:tbl>
          </a:graphicData>
        </a:graphic>
      </p:graphicFrame>
    </p:spTree>
    <p:extLst>
      <p:ext uri="{BB962C8B-B14F-4D97-AF65-F5344CB8AC3E}">
        <p14:creationId xmlns:p14="http://schemas.microsoft.com/office/powerpoint/2010/main" val="15055831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lstStyle/>
          <a:p>
            <a:r>
              <a:rPr lang="en-US" dirty="0" smtClean="0">
                <a:solidFill>
                  <a:schemeClr val="bg1"/>
                </a:solidFill>
              </a:rPr>
              <a:t>Credit Reports</a:t>
            </a:r>
            <a:endParaRPr lang="en-US" dirty="0">
              <a:solidFill>
                <a:schemeClr val="bg1"/>
              </a:solidFill>
            </a:endParaRPr>
          </a:p>
        </p:txBody>
      </p:sp>
      <p:sp>
        <p:nvSpPr>
          <p:cNvPr id="3" name="Content Placeholder 2"/>
          <p:cNvSpPr>
            <a:spLocks noGrp="1"/>
          </p:cNvSpPr>
          <p:nvPr>
            <p:ph idx="1"/>
          </p:nvPr>
        </p:nvSpPr>
        <p:spPr/>
        <p:txBody>
          <a:bodyPr>
            <a:normAutofit lnSpcReduction="10000"/>
          </a:bodyPr>
          <a:lstStyle/>
          <a:p>
            <a:r>
              <a:rPr lang="en-US" dirty="0"/>
              <a:t>The credit report run by U.S. Information Search is designed for employment purposes, so they do not count as an inquiry on the individual’s report or reveal either date of birth or a credit score. </a:t>
            </a:r>
          </a:p>
          <a:p>
            <a:r>
              <a:rPr lang="en-US" dirty="0"/>
              <a:t>The report may include verification of the applicants’ name, their current address and up to two previous addresses, current phone number, current employer, up to three previous employers, and any aliases associated with the Social Security Number. The credit summary portion of the report contains the complete file including public records (i.e., liens, judgments, etc.), collection accounts, current or previous delinquent accounts, types of credit, total indebtedness, and “profile” (i.e., account charged off, repossessed, etc.). </a:t>
            </a:r>
          </a:p>
          <a:p>
            <a:endParaRPr lang="en-US" dirty="0"/>
          </a:p>
        </p:txBody>
      </p:sp>
    </p:spTree>
    <p:extLst>
      <p:ext uri="{BB962C8B-B14F-4D97-AF65-F5344CB8AC3E}">
        <p14:creationId xmlns:p14="http://schemas.microsoft.com/office/powerpoint/2010/main" val="597810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normAutofit/>
          </a:bodyPr>
          <a:lstStyle/>
          <a:p>
            <a:pPr fontAlgn="base"/>
            <a:r>
              <a:rPr lang="en-US" u="sng" dirty="0">
                <a:solidFill>
                  <a:schemeClr val="bg1"/>
                </a:solidFill>
              </a:rPr>
              <a:t>Criminal Background </a:t>
            </a:r>
            <a:r>
              <a:rPr lang="en-US" u="sng" dirty="0" smtClean="0">
                <a:solidFill>
                  <a:schemeClr val="bg1"/>
                </a:solidFill>
              </a:rPr>
              <a:t>Checks (USA)</a:t>
            </a:r>
            <a:endParaRPr lang="en-US" u="sng" dirty="0">
              <a:solidFill>
                <a:schemeClr val="bg1"/>
              </a:solidFill>
            </a:endParaRPr>
          </a:p>
        </p:txBody>
      </p:sp>
      <p:sp>
        <p:nvSpPr>
          <p:cNvPr id="3" name="Content Placeholder 2"/>
          <p:cNvSpPr>
            <a:spLocks noGrp="1"/>
          </p:cNvSpPr>
          <p:nvPr>
            <p:ph idx="1"/>
          </p:nvPr>
        </p:nvSpPr>
        <p:spPr/>
        <p:txBody>
          <a:bodyPr>
            <a:normAutofit/>
          </a:bodyPr>
          <a:lstStyle/>
          <a:p>
            <a:pPr fontAlgn="base"/>
            <a:r>
              <a:rPr lang="en-US" b="1" dirty="0" smtClean="0"/>
              <a:t>Criminal </a:t>
            </a:r>
            <a:r>
              <a:rPr lang="en-US" b="1" dirty="0"/>
              <a:t>Records can be checked on </a:t>
            </a:r>
            <a:r>
              <a:rPr lang="en-US" b="1" dirty="0" smtClean="0"/>
              <a:t>Federal</a:t>
            </a:r>
            <a:r>
              <a:rPr lang="en-US" b="1" dirty="0"/>
              <a:t>, State, and County </a:t>
            </a:r>
            <a:r>
              <a:rPr lang="en-US" b="1" dirty="0" smtClean="0"/>
              <a:t>levels. </a:t>
            </a:r>
            <a:r>
              <a:rPr lang="en-US" b="1" dirty="0"/>
              <a:t>The most accurate searches cover all three. </a:t>
            </a:r>
            <a:r>
              <a:rPr lang="en-US" b="1" dirty="0" smtClean="0"/>
              <a:t>Our Criminal searches include, but are not limited to:</a:t>
            </a:r>
          </a:p>
          <a:p>
            <a:pPr fontAlgn="base"/>
            <a:r>
              <a:rPr lang="en-US" dirty="0" smtClean="0"/>
              <a:t>County </a:t>
            </a:r>
            <a:r>
              <a:rPr lang="en-US" dirty="0"/>
              <a:t>Criminal Records Search</a:t>
            </a:r>
          </a:p>
          <a:p>
            <a:pPr fontAlgn="base"/>
            <a:r>
              <a:rPr lang="en-US" dirty="0"/>
              <a:t>State Criminal Records</a:t>
            </a:r>
          </a:p>
          <a:p>
            <a:pPr fontAlgn="base"/>
            <a:r>
              <a:rPr lang="en-US" dirty="0"/>
              <a:t>Federal Criminal Records</a:t>
            </a:r>
          </a:p>
          <a:p>
            <a:pPr fontAlgn="base"/>
            <a:r>
              <a:rPr lang="en-US" dirty="0"/>
              <a:t>Sex Offender Registry Search</a:t>
            </a:r>
          </a:p>
          <a:p>
            <a:pPr fontAlgn="base"/>
            <a:r>
              <a:rPr lang="en-US" dirty="0"/>
              <a:t>U.S. Social Security </a:t>
            </a:r>
            <a:r>
              <a:rPr lang="en-US" dirty="0" smtClean="0"/>
              <a:t>Trace/ Consent Based SSN Verification</a:t>
            </a:r>
            <a:endParaRPr lang="en-US" dirty="0"/>
          </a:p>
        </p:txBody>
      </p:sp>
    </p:spTree>
    <p:extLst>
      <p:ext uri="{BB962C8B-B14F-4D97-AF65-F5344CB8AC3E}">
        <p14:creationId xmlns:p14="http://schemas.microsoft.com/office/powerpoint/2010/main" val="15990095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lstStyle/>
          <a:p>
            <a:r>
              <a:rPr lang="en-US" dirty="0" smtClean="0">
                <a:solidFill>
                  <a:schemeClr val="bg1"/>
                </a:solidFill>
              </a:rPr>
              <a:t>Federal/ County Civil Searches</a:t>
            </a:r>
            <a:endParaRPr lang="en-US" dirty="0">
              <a:solidFill>
                <a:schemeClr val="bg1"/>
              </a:solidFill>
            </a:endParaRPr>
          </a:p>
        </p:txBody>
      </p:sp>
      <p:sp>
        <p:nvSpPr>
          <p:cNvPr id="3" name="Content Placeholder 2"/>
          <p:cNvSpPr>
            <a:spLocks noGrp="1"/>
          </p:cNvSpPr>
          <p:nvPr>
            <p:ph idx="1"/>
          </p:nvPr>
        </p:nvSpPr>
        <p:spPr/>
        <p:txBody>
          <a:bodyPr>
            <a:normAutofit fontScale="77500" lnSpcReduction="20000"/>
          </a:bodyPr>
          <a:lstStyle/>
          <a:p>
            <a:r>
              <a:rPr lang="en-US" b="1" dirty="0"/>
              <a:t>Federal Civil Records Search (District) </a:t>
            </a:r>
            <a:endParaRPr lang="en-US" dirty="0"/>
          </a:p>
          <a:p>
            <a:r>
              <a:rPr lang="en-US" dirty="0"/>
              <a:t>Search of Federal district courts for civil cases involving alleged violations of federal statutes or constitutional rights. </a:t>
            </a:r>
          </a:p>
          <a:p>
            <a:r>
              <a:rPr lang="en-US" dirty="0"/>
              <a:t>Cases may be brought by individuals, companies or governmental entities seeking monetary damages, an injunction, and/or another </a:t>
            </a:r>
          </a:p>
          <a:p>
            <a:r>
              <a:rPr lang="en-US" dirty="0"/>
              <a:t>remedy provided by law. </a:t>
            </a:r>
          </a:p>
          <a:p>
            <a:r>
              <a:rPr lang="en-US" dirty="0"/>
              <a:t>Case information will include the party name, case title, the court in which the case is located, case number, filing date, nature of suit and closing date. </a:t>
            </a:r>
          </a:p>
          <a:p>
            <a:r>
              <a:rPr lang="en-US" b="1" dirty="0"/>
              <a:t>County Civil Records Search </a:t>
            </a:r>
            <a:endParaRPr lang="en-US" dirty="0"/>
          </a:p>
          <a:p>
            <a:r>
              <a:rPr lang="en-US" dirty="0"/>
              <a:t>This search provides a quick </a:t>
            </a:r>
            <a:r>
              <a:rPr lang="en-US" dirty="0" smtClean="0"/>
              <a:t>way </a:t>
            </a:r>
            <a:r>
              <a:rPr lang="en-US" dirty="0"/>
              <a:t>to learn if a person or company is involved in any litigation. </a:t>
            </a:r>
          </a:p>
          <a:p>
            <a:r>
              <a:rPr lang="en-US" dirty="0"/>
              <a:t>The data comes directly from the individual counties and contains filings of court cases containing all plaintiffs, defendants, case numbers, and date of filings. The type of filings available does vary from county to county. </a:t>
            </a:r>
          </a:p>
          <a:p>
            <a:endParaRPr lang="en-US" dirty="0"/>
          </a:p>
        </p:txBody>
      </p:sp>
    </p:spTree>
    <p:extLst>
      <p:ext uri="{BB962C8B-B14F-4D97-AF65-F5344CB8AC3E}">
        <p14:creationId xmlns:p14="http://schemas.microsoft.com/office/powerpoint/2010/main" val="5072828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lstStyle/>
          <a:p>
            <a:r>
              <a:rPr lang="en-US" dirty="0" smtClean="0">
                <a:solidFill>
                  <a:schemeClr val="bg1"/>
                </a:solidFill>
              </a:rPr>
              <a:t>FACIS</a:t>
            </a:r>
            <a:endParaRPr lang="en-US" dirty="0">
              <a:solidFill>
                <a:schemeClr val="bg1"/>
              </a:solidFill>
            </a:endParaRPr>
          </a:p>
        </p:txBody>
      </p:sp>
      <p:sp>
        <p:nvSpPr>
          <p:cNvPr id="3" name="Content Placeholder 2"/>
          <p:cNvSpPr>
            <a:spLocks noGrp="1"/>
          </p:cNvSpPr>
          <p:nvPr>
            <p:ph idx="1"/>
          </p:nvPr>
        </p:nvSpPr>
        <p:spPr/>
        <p:txBody>
          <a:bodyPr/>
          <a:lstStyle/>
          <a:p>
            <a:r>
              <a:rPr lang="en-US" dirty="0"/>
              <a:t>Fraud &amp; Abuse Control Information System (FACIS) is a vast database detailing improper actions of individuals and entities sanctioned in the healthcare field. </a:t>
            </a:r>
          </a:p>
          <a:p>
            <a:r>
              <a:rPr lang="en-US" dirty="0"/>
              <a:t>This includes information on disciplinary actions ranging from exclusions and debarments to letters of reprimand and probation. It is widely used by hospitals, pharmacies, healthcare systems, insurance companies and home health companies in order to meet state and federal hiring regulations. </a:t>
            </a:r>
          </a:p>
          <a:p>
            <a:endParaRPr lang="en-US" dirty="0"/>
          </a:p>
        </p:txBody>
      </p:sp>
    </p:spTree>
    <p:extLst>
      <p:ext uri="{BB962C8B-B14F-4D97-AF65-F5344CB8AC3E}">
        <p14:creationId xmlns:p14="http://schemas.microsoft.com/office/powerpoint/2010/main" val="5126788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lstStyle/>
          <a:p>
            <a:r>
              <a:rPr lang="en-US" dirty="0" smtClean="0">
                <a:solidFill>
                  <a:schemeClr val="bg1"/>
                </a:solidFill>
              </a:rPr>
              <a:t>OIG</a:t>
            </a:r>
            <a:endParaRPr lang="en-US" dirty="0">
              <a:solidFill>
                <a:schemeClr val="bg1"/>
              </a:solidFill>
            </a:endParaRPr>
          </a:p>
        </p:txBody>
      </p:sp>
      <p:sp>
        <p:nvSpPr>
          <p:cNvPr id="3" name="Content Placeholder 2"/>
          <p:cNvSpPr>
            <a:spLocks noGrp="1"/>
          </p:cNvSpPr>
          <p:nvPr>
            <p:ph idx="1"/>
          </p:nvPr>
        </p:nvSpPr>
        <p:spPr/>
        <p:txBody>
          <a:bodyPr/>
          <a:lstStyle/>
          <a:p>
            <a:r>
              <a:rPr lang="en-US" dirty="0"/>
              <a:t>An Office of the Inspector General (OIG) Search is widely used investigation tool for hospitals, pharmacies, insurance companies and other companies in the healthcare field. </a:t>
            </a:r>
          </a:p>
          <a:p>
            <a:r>
              <a:rPr lang="en-US" dirty="0"/>
              <a:t>An OIG investigations background check, identifies individuals who have been sanctioned for identity theft or abusing the government healthcare and welfare systems. </a:t>
            </a:r>
          </a:p>
          <a:p>
            <a:endParaRPr lang="en-US" dirty="0"/>
          </a:p>
        </p:txBody>
      </p:sp>
    </p:spTree>
    <p:extLst>
      <p:ext uri="{BB962C8B-B14F-4D97-AF65-F5344CB8AC3E}">
        <p14:creationId xmlns:p14="http://schemas.microsoft.com/office/powerpoint/2010/main" val="8886368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515600" cy="1325563"/>
          </a:xfrm>
          <a:solidFill>
            <a:srgbClr val="002060"/>
          </a:solidFill>
        </p:spPr>
        <p:txBody>
          <a:bodyPr/>
          <a:lstStyle/>
          <a:p>
            <a:r>
              <a:rPr lang="en-US" dirty="0" smtClean="0">
                <a:solidFill>
                  <a:schemeClr val="bg1"/>
                </a:solidFill>
              </a:rPr>
              <a:t>NPDB</a:t>
            </a:r>
            <a:endParaRPr lang="en-US" dirty="0">
              <a:solidFill>
                <a:schemeClr val="bg1"/>
              </a:solidFill>
            </a:endParaRPr>
          </a:p>
        </p:txBody>
      </p:sp>
      <p:sp>
        <p:nvSpPr>
          <p:cNvPr id="3" name="Content Placeholder 2"/>
          <p:cNvSpPr>
            <a:spLocks noGrp="1"/>
          </p:cNvSpPr>
          <p:nvPr>
            <p:ph idx="1"/>
          </p:nvPr>
        </p:nvSpPr>
        <p:spPr/>
        <p:txBody>
          <a:bodyPr/>
          <a:lstStyle/>
          <a:p>
            <a:r>
              <a:rPr lang="en-US" dirty="0"/>
              <a:t>Congress created the National Practitioner’s Databank (NPDB) in response to increasing medical malpractice litigation and the need to ensure high quality of care. </a:t>
            </a:r>
          </a:p>
          <a:p>
            <a:r>
              <a:rPr lang="en-US" dirty="0"/>
              <a:t>You can use the NPDB database to perform comprehensive sanctions background checks and to identify physicians and other healthcare practitioners who have been reported as incompetent or have engaged in unprofessional activities. </a:t>
            </a:r>
          </a:p>
          <a:p>
            <a:r>
              <a:rPr lang="en-US" dirty="0"/>
              <a:t>As part of a comprehensive background check, this sanctions check is intended to augment, not replace, traditional forms of credentials review. </a:t>
            </a:r>
          </a:p>
          <a:p>
            <a:endParaRPr lang="en-US" dirty="0"/>
          </a:p>
        </p:txBody>
      </p:sp>
    </p:spTree>
    <p:extLst>
      <p:ext uri="{BB962C8B-B14F-4D97-AF65-F5344CB8AC3E}">
        <p14:creationId xmlns:p14="http://schemas.microsoft.com/office/powerpoint/2010/main" val="10786839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lstStyle/>
          <a:p>
            <a:r>
              <a:rPr lang="en-US" dirty="0" smtClean="0">
                <a:solidFill>
                  <a:schemeClr val="bg1"/>
                </a:solidFill>
              </a:rPr>
              <a:t>OFAC/ Prohibited Parties Check/ Terrorist Watch List </a:t>
            </a:r>
            <a:endParaRPr lang="en-US" dirty="0">
              <a:solidFill>
                <a:schemeClr val="bg1"/>
              </a:solidFill>
            </a:endParaRPr>
          </a:p>
        </p:txBody>
      </p:sp>
      <p:sp>
        <p:nvSpPr>
          <p:cNvPr id="3" name="Content Placeholder 2"/>
          <p:cNvSpPr>
            <a:spLocks noGrp="1"/>
          </p:cNvSpPr>
          <p:nvPr>
            <p:ph idx="1"/>
          </p:nvPr>
        </p:nvSpPr>
        <p:spPr/>
        <p:txBody>
          <a:bodyPr>
            <a:normAutofit fontScale="92500" lnSpcReduction="20000"/>
          </a:bodyPr>
          <a:lstStyle/>
          <a:p>
            <a:r>
              <a:rPr lang="en-US" dirty="0"/>
              <a:t>Through The Office of Foreign Assets Control (OFAC), the U.S. Treasury Department administers and enforces economic and trade sanctions based on U.S. foreign policy and national security goals. </a:t>
            </a:r>
          </a:p>
          <a:p>
            <a:r>
              <a:rPr lang="en-US" dirty="0"/>
              <a:t>Of specific interest to OFAC are countries and individuals engaged in terrorism, international narcotics trafficking, those engaged in activities related to the proliferation of weapons of mass destruction, and other threats to the national security, foreign policy or economy of the United States. </a:t>
            </a:r>
          </a:p>
          <a:p>
            <a:r>
              <a:rPr lang="en-US" dirty="0"/>
              <a:t>By incorporating this sanctions background check into your employment screening, you can identify whether any job candidate is on the government’s OFAC watch list. </a:t>
            </a:r>
          </a:p>
          <a:p>
            <a:r>
              <a:rPr lang="en-US" dirty="0"/>
              <a:t>This employment investigation is especially </a:t>
            </a:r>
            <a:r>
              <a:rPr lang="en-US" dirty="0" smtClean="0"/>
              <a:t>helpful </a:t>
            </a:r>
            <a:r>
              <a:rPr lang="en-US" dirty="0"/>
              <a:t>to multinational companies or companies hiring foreign staff. </a:t>
            </a:r>
          </a:p>
          <a:p>
            <a:endParaRPr lang="en-US" dirty="0"/>
          </a:p>
        </p:txBody>
      </p:sp>
    </p:spTree>
    <p:extLst>
      <p:ext uri="{BB962C8B-B14F-4D97-AF65-F5344CB8AC3E}">
        <p14:creationId xmlns:p14="http://schemas.microsoft.com/office/powerpoint/2010/main" val="17177188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515600" cy="1325563"/>
          </a:xfrm>
          <a:solidFill>
            <a:srgbClr val="002060"/>
          </a:solidFill>
        </p:spPr>
        <p:txBody>
          <a:bodyPr/>
          <a:lstStyle/>
          <a:p>
            <a:r>
              <a:rPr lang="en-US" dirty="0" smtClean="0">
                <a:solidFill>
                  <a:schemeClr val="bg1"/>
                </a:solidFill>
              </a:rPr>
              <a:t>Volunteer/ Tenant Screening</a:t>
            </a:r>
            <a:endParaRPr lang="en-US" dirty="0">
              <a:solidFill>
                <a:schemeClr val="bg1"/>
              </a:solidFill>
            </a:endParaRPr>
          </a:p>
        </p:txBody>
      </p:sp>
      <p:sp>
        <p:nvSpPr>
          <p:cNvPr id="3" name="Content Placeholder 2"/>
          <p:cNvSpPr>
            <a:spLocks noGrp="1"/>
          </p:cNvSpPr>
          <p:nvPr>
            <p:ph idx="1"/>
          </p:nvPr>
        </p:nvSpPr>
        <p:spPr/>
        <p:txBody>
          <a:bodyPr/>
          <a:lstStyle/>
          <a:p>
            <a:r>
              <a:rPr lang="en-US" dirty="0"/>
              <a:t>Our volunteer screening services are designed to fit the unique needs of today’s service sector. We understand that not all nonprofits and service organizations are alike—in mission or structure—so a “one size fits all” volunteer background check won’t work.</a:t>
            </a:r>
          </a:p>
          <a:p>
            <a:r>
              <a:rPr lang="en-US" dirty="0"/>
              <a:t> </a:t>
            </a:r>
            <a:r>
              <a:rPr lang="en-US" dirty="0" smtClean="0"/>
              <a:t>US Information Search has </a:t>
            </a:r>
            <a:r>
              <a:rPr lang="en-US" dirty="0"/>
              <a:t>been supporting volunteer organizations for more than a decade and can provide affordable screening solutions that are easily rolled out to your entire volunteer force, while delivering high quality criminal records searches near instantly through our secure online order dashboards.</a:t>
            </a:r>
          </a:p>
        </p:txBody>
      </p:sp>
    </p:spTree>
    <p:extLst>
      <p:ext uri="{BB962C8B-B14F-4D97-AF65-F5344CB8AC3E}">
        <p14:creationId xmlns:p14="http://schemas.microsoft.com/office/powerpoint/2010/main" val="3849559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lstStyle/>
          <a:p>
            <a:r>
              <a:rPr lang="en-US" dirty="0" smtClean="0">
                <a:solidFill>
                  <a:schemeClr val="bg1"/>
                </a:solidFill>
              </a:rPr>
              <a:t>Global Services</a:t>
            </a:r>
            <a:endParaRPr lang="en-US" dirty="0">
              <a:solidFill>
                <a:schemeClr val="bg1"/>
              </a:solidFill>
            </a:endParaRPr>
          </a:p>
        </p:txBody>
      </p:sp>
      <p:sp>
        <p:nvSpPr>
          <p:cNvPr id="3" name="Content Placeholder 2"/>
          <p:cNvSpPr>
            <a:spLocks noGrp="1"/>
          </p:cNvSpPr>
          <p:nvPr>
            <p:ph idx="1"/>
          </p:nvPr>
        </p:nvSpPr>
        <p:spPr/>
        <p:txBody>
          <a:bodyPr>
            <a:normAutofit fontScale="85000" lnSpcReduction="10000"/>
          </a:bodyPr>
          <a:lstStyle/>
          <a:p>
            <a:pPr fontAlgn="base"/>
            <a:r>
              <a:rPr lang="en-US" dirty="0"/>
              <a:t>The capabilities of U.S. Information Search include a full suite of global background checks in more than 200 countries and territories. </a:t>
            </a:r>
            <a:endParaRPr lang="en-US" dirty="0" smtClean="0"/>
          </a:p>
          <a:p>
            <a:pPr fontAlgn="base"/>
            <a:r>
              <a:rPr lang="en-US" dirty="0" smtClean="0"/>
              <a:t>Major Markets include: </a:t>
            </a:r>
          </a:p>
          <a:p>
            <a:pPr fontAlgn="base"/>
            <a:r>
              <a:rPr lang="en-US" dirty="0" smtClean="0"/>
              <a:t>America</a:t>
            </a:r>
          </a:p>
          <a:p>
            <a:pPr fontAlgn="base"/>
            <a:r>
              <a:rPr lang="en-US" dirty="0" smtClean="0"/>
              <a:t>Europe</a:t>
            </a:r>
          </a:p>
          <a:p>
            <a:pPr fontAlgn="base"/>
            <a:r>
              <a:rPr lang="en-US" dirty="0" smtClean="0"/>
              <a:t>Asia-pacific</a:t>
            </a:r>
          </a:p>
          <a:p>
            <a:pPr fontAlgn="base"/>
            <a:r>
              <a:rPr lang="en-US" dirty="0" smtClean="0"/>
              <a:t>Africa</a:t>
            </a:r>
          </a:p>
          <a:p>
            <a:pPr fontAlgn="base"/>
            <a:r>
              <a:rPr lang="en-US" dirty="0" smtClean="0"/>
              <a:t>Middle East</a:t>
            </a:r>
          </a:p>
          <a:p>
            <a:pPr fontAlgn="base"/>
            <a:endParaRPr lang="en-US" dirty="0" smtClean="0"/>
          </a:p>
          <a:p>
            <a:pPr fontAlgn="base"/>
            <a:r>
              <a:rPr lang="en-US" dirty="0" smtClean="0"/>
              <a:t>Our </a:t>
            </a:r>
            <a:r>
              <a:rPr lang="en-US" dirty="0"/>
              <a:t>background screening </a:t>
            </a:r>
            <a:r>
              <a:rPr lang="en-US" dirty="0" smtClean="0"/>
              <a:t>tools </a:t>
            </a:r>
            <a:r>
              <a:rPr lang="en-US" dirty="0"/>
              <a:t>will </a:t>
            </a:r>
            <a:r>
              <a:rPr lang="en-US" dirty="0" smtClean="0"/>
              <a:t> </a:t>
            </a:r>
            <a:r>
              <a:rPr lang="en-US" dirty="0"/>
              <a:t>provide insight on the skills, experience, and attitudes of your candidates, employees</a:t>
            </a:r>
            <a:r>
              <a:rPr lang="en-US" dirty="0" smtClean="0"/>
              <a:t>, contractors</a:t>
            </a:r>
            <a:r>
              <a:rPr lang="en-US" dirty="0"/>
              <a:t>, or volunteers.</a:t>
            </a:r>
          </a:p>
        </p:txBody>
      </p:sp>
      <p:graphicFrame>
        <p:nvGraphicFramePr>
          <p:cNvPr id="4" name="Table 3"/>
          <p:cNvGraphicFramePr>
            <a:graphicFrameLocks noGrp="1"/>
          </p:cNvGraphicFramePr>
          <p:nvPr>
            <p:extLst>
              <p:ext uri="{D42A27DB-BD31-4B8C-83A1-F6EECF244321}">
                <p14:modId xmlns:p14="http://schemas.microsoft.com/office/powerpoint/2010/main" val="1985701914"/>
              </p:ext>
            </p:extLst>
          </p:nvPr>
        </p:nvGraphicFramePr>
        <p:xfrm>
          <a:off x="4346511" y="2704010"/>
          <a:ext cx="4536751" cy="2594567"/>
        </p:xfrm>
        <a:graphic>
          <a:graphicData uri="http://schemas.openxmlformats.org/drawingml/2006/table">
            <a:tbl>
              <a:tblPr firstRow="1" bandRow="1">
                <a:tableStyleId>{5C22544A-7EE6-4342-B048-85BDC9FD1C3A}</a:tableStyleId>
              </a:tblPr>
              <a:tblGrid>
                <a:gridCol w="4536751"/>
              </a:tblGrid>
              <a:tr h="0">
                <a:tc>
                  <a:txBody>
                    <a:bodyPr/>
                    <a:lstStyle/>
                    <a:p>
                      <a:r>
                        <a:rPr lang="en-US" dirty="0" smtClean="0">
                          <a:gradFill>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gradFill>
                        </a:rPr>
                        <a:t>--------------------------------------------------------------</a:t>
                      </a:r>
                      <a:endParaRPr lang="en-US" dirty="0">
                        <a:gradFill>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gradFill>
                      </a:endParaRPr>
                    </a:p>
                  </a:txBody>
                  <a:tcPr>
                    <a:solidFill>
                      <a:schemeClr val="accent2"/>
                    </a:solidFill>
                  </a:tcPr>
                </a:tc>
              </a:tr>
              <a:tr h="370840">
                <a:tc>
                  <a:txBody>
                    <a:bodyPr/>
                    <a:lstStyle/>
                    <a:p>
                      <a:r>
                        <a:rPr lang="en-US" dirty="0" smtClean="0">
                          <a:solidFill>
                            <a:schemeClr val="tx1"/>
                          </a:solidFill>
                        </a:rPr>
                        <a:t>International Background</a:t>
                      </a:r>
                      <a:r>
                        <a:rPr lang="en-US" baseline="0" dirty="0" smtClean="0">
                          <a:solidFill>
                            <a:schemeClr val="tx1"/>
                          </a:solidFill>
                        </a:rPr>
                        <a:t> Checks</a:t>
                      </a:r>
                    </a:p>
                  </a:txBody>
                  <a:tcPr>
                    <a:solidFill>
                      <a:schemeClr val="accent2"/>
                    </a:solidFill>
                  </a:tcPr>
                </a:tc>
              </a:tr>
              <a:tr h="370840">
                <a:tc>
                  <a:txBody>
                    <a:bodyPr/>
                    <a:lstStyle/>
                    <a:p>
                      <a:r>
                        <a:rPr lang="en-US" dirty="0" smtClean="0">
                          <a:solidFill>
                            <a:schemeClr val="tx1"/>
                          </a:solidFill>
                        </a:rPr>
                        <a:t>Education/ Employment Verifications</a:t>
                      </a:r>
                      <a:endParaRPr lang="en-US" dirty="0">
                        <a:solidFill>
                          <a:schemeClr val="tx1"/>
                        </a:solidFill>
                      </a:endParaRPr>
                    </a:p>
                  </a:txBody>
                  <a:tcPr>
                    <a:solidFill>
                      <a:schemeClr val="accent2"/>
                    </a:solidFill>
                  </a:tcPr>
                </a:tc>
              </a:tr>
              <a:tr h="370840">
                <a:tc>
                  <a:txBody>
                    <a:bodyPr/>
                    <a:lstStyle/>
                    <a:p>
                      <a:r>
                        <a:rPr lang="en-US" dirty="0" smtClean="0">
                          <a:solidFill>
                            <a:schemeClr val="tx1"/>
                          </a:solidFill>
                        </a:rPr>
                        <a:t>Credit Reporting Plus Financial History</a:t>
                      </a:r>
                      <a:endParaRPr lang="en-US" dirty="0">
                        <a:solidFill>
                          <a:schemeClr val="tx1"/>
                        </a:solidFill>
                      </a:endParaRPr>
                    </a:p>
                  </a:txBody>
                  <a:tcPr>
                    <a:solidFill>
                      <a:schemeClr val="accent2"/>
                    </a:solidFill>
                  </a:tcPr>
                </a:tc>
              </a:tr>
              <a:tr h="370840">
                <a:tc>
                  <a:txBody>
                    <a:bodyPr/>
                    <a:lstStyle/>
                    <a:p>
                      <a:r>
                        <a:rPr lang="en-US" dirty="0" smtClean="0">
                          <a:solidFill>
                            <a:schemeClr val="tx1"/>
                          </a:solidFill>
                        </a:rPr>
                        <a:t>Due Diligence Testing</a:t>
                      </a:r>
                      <a:endParaRPr lang="en-US" dirty="0">
                        <a:solidFill>
                          <a:schemeClr val="tx1"/>
                        </a:solidFill>
                      </a:endParaRPr>
                    </a:p>
                  </a:txBody>
                  <a:tcPr>
                    <a:solidFill>
                      <a:schemeClr val="accent2"/>
                    </a:solidFill>
                  </a:tcPr>
                </a:tc>
              </a:tr>
              <a:tr h="374607">
                <a:tc>
                  <a:txBody>
                    <a:bodyPr/>
                    <a:lstStyle/>
                    <a:p>
                      <a:r>
                        <a:rPr lang="en-US" dirty="0" smtClean="0">
                          <a:solidFill>
                            <a:schemeClr val="tx1"/>
                          </a:solidFill>
                        </a:rPr>
                        <a:t>Compliance and Risk Databases Searches</a:t>
                      </a:r>
                      <a:endParaRPr lang="en-US" dirty="0">
                        <a:solidFill>
                          <a:schemeClr val="tx1"/>
                        </a:solidFill>
                      </a:endParaRPr>
                    </a:p>
                  </a:txBody>
                  <a:tcPr>
                    <a:solidFill>
                      <a:schemeClr val="accent2"/>
                    </a:solidFill>
                  </a:tcPr>
                </a:tc>
              </a:tr>
              <a:tr h="370840">
                <a:tc>
                  <a:txBody>
                    <a:bodyPr/>
                    <a:lstStyle/>
                    <a:p>
                      <a:r>
                        <a:rPr lang="en-US" dirty="0" smtClean="0">
                          <a:solidFill>
                            <a:schemeClr val="tx1"/>
                          </a:solidFill>
                        </a:rPr>
                        <a:t>Identity Documentation/</a:t>
                      </a:r>
                      <a:r>
                        <a:rPr lang="en-US" baseline="0" dirty="0" smtClean="0">
                          <a:solidFill>
                            <a:schemeClr val="tx1"/>
                          </a:solidFill>
                        </a:rPr>
                        <a:t> Passport Checks</a:t>
                      </a:r>
                      <a:endParaRPr lang="en-US" dirty="0">
                        <a:solidFill>
                          <a:schemeClr val="tx1"/>
                        </a:solidFill>
                      </a:endParaRPr>
                    </a:p>
                  </a:txBody>
                  <a:tcPr>
                    <a:solidFill>
                      <a:schemeClr val="accent2"/>
                    </a:solidFill>
                  </a:tcPr>
                </a:tc>
              </a:tr>
            </a:tbl>
          </a:graphicData>
        </a:graphic>
      </p:graphicFrame>
    </p:spTree>
    <p:extLst>
      <p:ext uri="{BB962C8B-B14F-4D97-AF65-F5344CB8AC3E}">
        <p14:creationId xmlns:p14="http://schemas.microsoft.com/office/powerpoint/2010/main" val="2057782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lstStyle/>
          <a:p>
            <a:r>
              <a:rPr lang="en-US" dirty="0" smtClean="0">
                <a:solidFill>
                  <a:schemeClr val="bg1"/>
                </a:solidFill>
              </a:rPr>
              <a:t>County Criminal Records Search</a:t>
            </a:r>
            <a:endParaRPr lang="en-US" dirty="0">
              <a:solidFill>
                <a:schemeClr val="bg1"/>
              </a:solidFill>
            </a:endParaRPr>
          </a:p>
        </p:txBody>
      </p:sp>
      <p:sp>
        <p:nvSpPr>
          <p:cNvPr id="3" name="Content Placeholder 2"/>
          <p:cNvSpPr>
            <a:spLocks noGrp="1"/>
          </p:cNvSpPr>
          <p:nvPr>
            <p:ph idx="1"/>
          </p:nvPr>
        </p:nvSpPr>
        <p:spPr/>
        <p:txBody>
          <a:bodyPr>
            <a:normAutofit fontScale="92500" lnSpcReduction="10000"/>
          </a:bodyPr>
          <a:lstStyle/>
          <a:p>
            <a:r>
              <a:rPr lang="en-US" dirty="0" smtClean="0"/>
              <a:t>Most </a:t>
            </a:r>
            <a:r>
              <a:rPr lang="en-US" dirty="0"/>
              <a:t>felony and misdemeanor cases are filed in county courts, so county criminal record searches are one of the most powerful sources for uncovering criminal records. County criminal searches return information from the court records in which the conviction is recorded. A report covering county criminal records may include information regarding the degree of the offense, offense dates, case numbers, filing dates, defendants, counts, trial dates, verdicts, disposition, disposition dates, and sentencing information.</a:t>
            </a:r>
          </a:p>
          <a:p>
            <a:pPr fontAlgn="base"/>
            <a:r>
              <a:rPr lang="en-US" dirty="0" smtClean="0"/>
              <a:t>The </a:t>
            </a:r>
            <a:r>
              <a:rPr lang="en-US" dirty="0"/>
              <a:t>recommendations are derived from a SSN-based name and address history we run and present in real-time while you are entering the subject’s search criteria on the order </a:t>
            </a:r>
            <a:r>
              <a:rPr lang="en-US" dirty="0" smtClean="0"/>
              <a:t>screen. Typically</a:t>
            </a:r>
            <a:r>
              <a:rPr lang="en-US" dirty="0"/>
              <a:t>, we recommend to our clients that they search the Counties where your subject has lived during the last 7 years.  </a:t>
            </a:r>
          </a:p>
          <a:p>
            <a:endParaRPr lang="en-US" dirty="0"/>
          </a:p>
          <a:p>
            <a:endParaRPr lang="en-US" dirty="0"/>
          </a:p>
        </p:txBody>
      </p:sp>
    </p:spTree>
    <p:extLst>
      <p:ext uri="{BB962C8B-B14F-4D97-AF65-F5344CB8AC3E}">
        <p14:creationId xmlns:p14="http://schemas.microsoft.com/office/powerpoint/2010/main" val="649183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lstStyle/>
          <a:p>
            <a:r>
              <a:rPr lang="en-US" dirty="0" smtClean="0">
                <a:solidFill>
                  <a:schemeClr val="bg1"/>
                </a:solidFill>
              </a:rPr>
              <a:t>State Criminal Records (Multi-State)</a:t>
            </a:r>
            <a:endParaRPr lang="en-US" dirty="0">
              <a:solidFill>
                <a:schemeClr val="bg1"/>
              </a:solidFill>
            </a:endParaRPr>
          </a:p>
        </p:txBody>
      </p:sp>
      <p:sp>
        <p:nvSpPr>
          <p:cNvPr id="3" name="Content Placeholder 2"/>
          <p:cNvSpPr>
            <a:spLocks noGrp="1"/>
          </p:cNvSpPr>
          <p:nvPr>
            <p:ph idx="1"/>
          </p:nvPr>
        </p:nvSpPr>
        <p:spPr/>
        <p:txBody>
          <a:bodyPr/>
          <a:lstStyle/>
          <a:p>
            <a:r>
              <a:rPr lang="en-US" b="1" dirty="0"/>
              <a:t>Multi State Criminal &amp; National Sex Offender Registry </a:t>
            </a:r>
            <a:endParaRPr lang="en-US" dirty="0" smtClean="0"/>
          </a:p>
          <a:p>
            <a:r>
              <a:rPr lang="en-US" dirty="0" smtClean="0"/>
              <a:t>This </a:t>
            </a:r>
            <a:r>
              <a:rPr lang="en-US" dirty="0"/>
              <a:t>is an </a:t>
            </a:r>
            <a:r>
              <a:rPr lang="en-US" dirty="0" smtClean="0"/>
              <a:t>Instant </a:t>
            </a:r>
            <a:r>
              <a:rPr lang="en-US" dirty="0"/>
              <a:t>C</a:t>
            </a:r>
            <a:r>
              <a:rPr lang="en-US" dirty="0" smtClean="0"/>
              <a:t>riminal </a:t>
            </a:r>
            <a:r>
              <a:rPr lang="en-US" dirty="0"/>
              <a:t>D</a:t>
            </a:r>
            <a:r>
              <a:rPr lang="en-US" dirty="0" smtClean="0"/>
              <a:t>atabase </a:t>
            </a:r>
            <a:r>
              <a:rPr lang="en-US" dirty="0"/>
              <a:t>S</a:t>
            </a:r>
            <a:r>
              <a:rPr lang="en-US" dirty="0" smtClean="0"/>
              <a:t>earch</a:t>
            </a:r>
            <a:r>
              <a:rPr lang="en-US" dirty="0"/>
              <a:t>. Search results vary based on jurisdiction from Felony convictions to details including records from traffic courts and Sex Offender Registries. </a:t>
            </a:r>
          </a:p>
          <a:p>
            <a:endParaRPr lang="en-US" dirty="0"/>
          </a:p>
        </p:txBody>
      </p:sp>
    </p:spTree>
    <p:extLst>
      <p:ext uri="{BB962C8B-B14F-4D97-AF65-F5344CB8AC3E}">
        <p14:creationId xmlns:p14="http://schemas.microsoft.com/office/powerpoint/2010/main" val="1610174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lstStyle/>
          <a:p>
            <a:r>
              <a:rPr lang="en-US" dirty="0" smtClean="0">
                <a:solidFill>
                  <a:schemeClr val="bg1"/>
                </a:solidFill>
              </a:rPr>
              <a:t>Federal Criminal Records </a:t>
            </a:r>
            <a:endParaRPr lang="en-US" dirty="0">
              <a:solidFill>
                <a:schemeClr val="bg1"/>
              </a:solidFill>
            </a:endParaRPr>
          </a:p>
        </p:txBody>
      </p:sp>
      <p:sp>
        <p:nvSpPr>
          <p:cNvPr id="3" name="Content Placeholder 2"/>
          <p:cNvSpPr>
            <a:spLocks noGrp="1"/>
          </p:cNvSpPr>
          <p:nvPr>
            <p:ph idx="1"/>
          </p:nvPr>
        </p:nvSpPr>
        <p:spPr/>
        <p:txBody>
          <a:bodyPr/>
          <a:lstStyle/>
          <a:p>
            <a:r>
              <a:rPr lang="en-US" dirty="0"/>
              <a:t>Federal district courts can be searched for crimes that occurred on federal property and convictions of federal </a:t>
            </a:r>
            <a:r>
              <a:rPr lang="en-US" dirty="0" smtClean="0"/>
              <a:t>laws. Examples include  Tax </a:t>
            </a:r>
            <a:r>
              <a:rPr lang="en-US" dirty="0"/>
              <a:t>evasion, mail and wire fraud, drug trafficking, immigration law violations and postal offenses. </a:t>
            </a:r>
            <a:endParaRPr lang="en-US" dirty="0" smtClean="0"/>
          </a:p>
          <a:p>
            <a:r>
              <a:rPr lang="en-US" dirty="0"/>
              <a:t>Records provide a criminal history from the date of disposition, parole or release from imprisonment. </a:t>
            </a:r>
          </a:p>
          <a:p>
            <a:endParaRPr lang="en-US" dirty="0">
              <a:effectLst/>
            </a:endParaRPr>
          </a:p>
        </p:txBody>
      </p:sp>
    </p:spTree>
    <p:extLst>
      <p:ext uri="{BB962C8B-B14F-4D97-AF65-F5344CB8AC3E}">
        <p14:creationId xmlns:p14="http://schemas.microsoft.com/office/powerpoint/2010/main" val="807833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lstStyle/>
          <a:p>
            <a:r>
              <a:rPr lang="en-US" dirty="0" smtClean="0">
                <a:solidFill>
                  <a:schemeClr val="bg1">
                    <a:lumMod val="95000"/>
                  </a:schemeClr>
                </a:solidFill>
              </a:rPr>
              <a:t>US Social Security Trace </a:t>
            </a:r>
            <a:endParaRPr lang="en-US" dirty="0">
              <a:solidFill>
                <a:schemeClr val="bg1">
                  <a:lumMod val="95000"/>
                </a:schemeClr>
              </a:solidFill>
            </a:endParaRPr>
          </a:p>
        </p:txBody>
      </p:sp>
      <p:sp>
        <p:nvSpPr>
          <p:cNvPr id="3" name="Content Placeholder 2"/>
          <p:cNvSpPr>
            <a:spLocks noGrp="1"/>
          </p:cNvSpPr>
          <p:nvPr>
            <p:ph idx="1"/>
          </p:nvPr>
        </p:nvSpPr>
        <p:spPr/>
        <p:txBody>
          <a:bodyPr>
            <a:normAutofit fontScale="85000" lnSpcReduction="20000"/>
          </a:bodyPr>
          <a:lstStyle/>
          <a:p>
            <a:r>
              <a:rPr lang="en-US" dirty="0"/>
              <a:t>A Social Security Number Scan reports names and addresses associated with a particular Social Security Number. </a:t>
            </a:r>
            <a:endParaRPr lang="en-US" dirty="0" smtClean="0"/>
          </a:p>
          <a:p>
            <a:r>
              <a:rPr lang="en-US" dirty="0" smtClean="0"/>
              <a:t>A </a:t>
            </a:r>
            <a:r>
              <a:rPr lang="en-US" dirty="0"/>
              <a:t>Social Security Number Scan may also be referred to as a SSN Trace or a Person Search</a:t>
            </a:r>
            <a:r>
              <a:rPr lang="en-US" dirty="0" smtClean="0"/>
              <a:t>. (AKA’s </a:t>
            </a:r>
            <a:r>
              <a:rPr lang="en-US" dirty="0"/>
              <a:t>that are identified in an applicant's Social Security Trace can also be </a:t>
            </a:r>
            <a:r>
              <a:rPr lang="en-US" dirty="0" smtClean="0"/>
              <a:t>searched) </a:t>
            </a:r>
          </a:p>
          <a:p>
            <a:r>
              <a:rPr lang="en-US" dirty="0" smtClean="0"/>
              <a:t>The </a:t>
            </a:r>
            <a:r>
              <a:rPr lang="en-US" dirty="0"/>
              <a:t>primary source of information for a Social Security Number Scan is the header information from credit applications submitted to a Credit Reporting Agency. The name, address, Social Security Number, and employer (no credit information) listed for each credit application are placed into a separate database for later searching. The scan finds all names and addresses in the file associated with a specific Social Security Number. </a:t>
            </a:r>
            <a:endParaRPr lang="en-US" dirty="0" smtClean="0"/>
          </a:p>
          <a:p>
            <a:r>
              <a:rPr lang="en-US" dirty="0"/>
              <a:t>The name and address information obtained from credit header records is only as reliable as the information reported to and entered by the credit agencies. Names can be misspelled, social security numbers can be wrong, and addresses can be entered incorrectly</a:t>
            </a:r>
            <a:r>
              <a:rPr lang="en-US" dirty="0" smtClean="0"/>
              <a:t>. This is a potential weakness of this program</a:t>
            </a:r>
            <a:endParaRPr lang="en-US" dirty="0"/>
          </a:p>
        </p:txBody>
      </p:sp>
    </p:spTree>
    <p:extLst>
      <p:ext uri="{BB962C8B-B14F-4D97-AF65-F5344CB8AC3E}">
        <p14:creationId xmlns:p14="http://schemas.microsoft.com/office/powerpoint/2010/main" val="2056706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lstStyle/>
          <a:p>
            <a:r>
              <a:rPr lang="en-US" dirty="0" smtClean="0">
                <a:solidFill>
                  <a:schemeClr val="bg1"/>
                </a:solidFill>
              </a:rPr>
              <a:t>CBSV- Consent based Social Security Verification</a:t>
            </a:r>
            <a:endParaRPr lang="en-US" dirty="0">
              <a:solidFill>
                <a:schemeClr val="bg1"/>
              </a:solidFill>
            </a:endParaRPr>
          </a:p>
        </p:txBody>
      </p:sp>
      <p:sp>
        <p:nvSpPr>
          <p:cNvPr id="3" name="Content Placeholder 2"/>
          <p:cNvSpPr>
            <a:spLocks noGrp="1"/>
          </p:cNvSpPr>
          <p:nvPr>
            <p:ph idx="1"/>
          </p:nvPr>
        </p:nvSpPr>
        <p:spPr/>
        <p:txBody>
          <a:bodyPr/>
          <a:lstStyle/>
          <a:p>
            <a:r>
              <a:rPr lang="en-US" dirty="0"/>
              <a:t>CBSV is </a:t>
            </a:r>
            <a:r>
              <a:rPr lang="en-US" dirty="0" smtClean="0"/>
              <a:t>commonly </a:t>
            </a:r>
            <a:r>
              <a:rPr lang="en-US" dirty="0"/>
              <a:t>used by companies that provide banking and mortgage services, process credit checks, provide background checks, satisfy licensing requirements, etc.</a:t>
            </a:r>
          </a:p>
          <a:p>
            <a:r>
              <a:rPr lang="en-US" dirty="0"/>
              <a:t>With the consent of the SSN holder, CBSV can verify if the SSN holder’s name, date of birth, and SSN match SSA’s records. CBSV returns a match verification of “yes” or “no.” If our records show that the SSN holder is deceased, CBSV returns a death indicator. CBSV does not verify an individual’s identity.</a:t>
            </a:r>
          </a:p>
        </p:txBody>
      </p:sp>
    </p:spTree>
    <p:extLst>
      <p:ext uri="{BB962C8B-B14F-4D97-AF65-F5344CB8AC3E}">
        <p14:creationId xmlns:p14="http://schemas.microsoft.com/office/powerpoint/2010/main" val="544738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lstStyle/>
          <a:p>
            <a:r>
              <a:rPr lang="en-US" b="1" u="sng" dirty="0">
                <a:solidFill>
                  <a:schemeClr val="bg1"/>
                </a:solidFill>
              </a:rPr>
              <a:t> Drug + Health </a:t>
            </a:r>
            <a:r>
              <a:rPr lang="en-US" b="1" u="sng" dirty="0" smtClean="0">
                <a:solidFill>
                  <a:schemeClr val="bg1"/>
                </a:solidFill>
              </a:rPr>
              <a:t>Screening Services </a:t>
            </a:r>
            <a:r>
              <a:rPr lang="en-US" b="1" dirty="0" smtClean="0">
                <a:solidFill>
                  <a:schemeClr val="bg1"/>
                </a:solidFill>
              </a:rPr>
              <a:t>(DOT + Non-DOT)</a:t>
            </a:r>
            <a:endParaRPr lang="en-US" dirty="0">
              <a:solidFill>
                <a:schemeClr val="bg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102847610"/>
              </p:ext>
            </p:extLst>
          </p:nvPr>
        </p:nvGraphicFramePr>
        <p:xfrm>
          <a:off x="7424881" y="2573497"/>
          <a:ext cx="1861127" cy="2590800"/>
        </p:xfrm>
        <a:graphic>
          <a:graphicData uri="http://schemas.openxmlformats.org/drawingml/2006/table">
            <a:tbl>
              <a:tblPr firstRow="1" bandRow="1">
                <a:tableStyleId>{5C22544A-7EE6-4342-B048-85BDC9FD1C3A}</a:tableStyleId>
              </a:tblPr>
              <a:tblGrid>
                <a:gridCol w="1861127"/>
              </a:tblGrid>
              <a:tr h="295810">
                <a:tc>
                  <a:txBody>
                    <a:bodyPr/>
                    <a:lstStyle/>
                    <a:p>
                      <a:r>
                        <a:rPr lang="en-US" dirty="0" smtClean="0"/>
                        <a:t>Tests</a:t>
                      </a:r>
                      <a:endParaRPr lang="en-US" dirty="0"/>
                    </a:p>
                  </a:txBody>
                  <a:tcPr>
                    <a:solidFill>
                      <a:schemeClr val="accent2"/>
                    </a:solidFill>
                  </a:tcPr>
                </a:tc>
              </a:tr>
              <a:tr h="370840">
                <a:tc>
                  <a:txBody>
                    <a:bodyPr/>
                    <a:lstStyle/>
                    <a:p>
                      <a:r>
                        <a:rPr lang="en-US" dirty="0" smtClean="0"/>
                        <a:t>Urine</a:t>
                      </a:r>
                      <a:endParaRPr lang="en-US" dirty="0"/>
                    </a:p>
                  </a:txBody>
                  <a:tcPr>
                    <a:solidFill>
                      <a:schemeClr val="accent2"/>
                    </a:solidFill>
                  </a:tcPr>
                </a:tc>
              </a:tr>
              <a:tr h="370840">
                <a:tc>
                  <a:txBody>
                    <a:bodyPr/>
                    <a:lstStyle/>
                    <a:p>
                      <a:r>
                        <a:rPr lang="en-US" dirty="0" smtClean="0"/>
                        <a:t>Saliva</a:t>
                      </a:r>
                      <a:endParaRPr lang="en-US" dirty="0"/>
                    </a:p>
                  </a:txBody>
                  <a:tcPr>
                    <a:solidFill>
                      <a:schemeClr val="accent2"/>
                    </a:solidFill>
                  </a:tcPr>
                </a:tc>
              </a:tr>
              <a:tr h="370840">
                <a:tc>
                  <a:txBody>
                    <a:bodyPr/>
                    <a:lstStyle/>
                    <a:p>
                      <a:r>
                        <a:rPr lang="en-US" dirty="0" smtClean="0"/>
                        <a:t>Breath/</a:t>
                      </a:r>
                      <a:r>
                        <a:rPr lang="en-US" baseline="0" dirty="0" smtClean="0"/>
                        <a:t> Alcohol</a:t>
                      </a:r>
                      <a:endParaRPr lang="en-US" dirty="0"/>
                    </a:p>
                  </a:txBody>
                  <a:tcPr>
                    <a:solidFill>
                      <a:schemeClr val="accent2"/>
                    </a:solidFill>
                  </a:tcPr>
                </a:tc>
              </a:tr>
              <a:tr h="370840">
                <a:tc>
                  <a:txBody>
                    <a:bodyPr/>
                    <a:lstStyle/>
                    <a:p>
                      <a:r>
                        <a:rPr lang="en-US" dirty="0" smtClean="0"/>
                        <a:t>Hair</a:t>
                      </a:r>
                      <a:endParaRPr lang="en-US" dirty="0"/>
                    </a:p>
                  </a:txBody>
                  <a:tcPr>
                    <a:solidFill>
                      <a:schemeClr val="accent2"/>
                    </a:solidFill>
                  </a:tcPr>
                </a:tc>
              </a:tr>
              <a:tr h="370840">
                <a:tc>
                  <a:txBody>
                    <a:bodyPr/>
                    <a:lstStyle/>
                    <a:p>
                      <a:r>
                        <a:rPr lang="en-US" dirty="0" smtClean="0"/>
                        <a:t>Blood</a:t>
                      </a:r>
                      <a:endParaRPr lang="en-US" dirty="0"/>
                    </a:p>
                  </a:txBody>
                  <a:tcPr>
                    <a:solidFill>
                      <a:schemeClr val="accent2"/>
                    </a:solidFill>
                  </a:tcPr>
                </a:tc>
              </a:tr>
              <a:tr h="370840">
                <a:tc>
                  <a:txBody>
                    <a:bodyPr/>
                    <a:lstStyle/>
                    <a:p>
                      <a:endParaRPr lang="en-US" dirty="0"/>
                    </a:p>
                  </a:txBody>
                  <a:tcPr>
                    <a:solidFill>
                      <a:schemeClr val="accent2"/>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389571410"/>
              </p:ext>
            </p:extLst>
          </p:nvPr>
        </p:nvGraphicFramePr>
        <p:xfrm>
          <a:off x="3029526" y="2568417"/>
          <a:ext cx="4188691" cy="2595880"/>
        </p:xfrm>
        <a:graphic>
          <a:graphicData uri="http://schemas.openxmlformats.org/drawingml/2006/table">
            <a:tbl>
              <a:tblPr firstRow="1" bandRow="1">
                <a:tableStyleId>{5C22544A-7EE6-4342-B048-85BDC9FD1C3A}</a:tableStyleId>
              </a:tblPr>
              <a:tblGrid>
                <a:gridCol w="4188691"/>
              </a:tblGrid>
              <a:tr h="370840">
                <a:tc>
                  <a:txBody>
                    <a:bodyPr/>
                    <a:lstStyle/>
                    <a:p>
                      <a:r>
                        <a:rPr lang="en-US" dirty="0" smtClean="0"/>
                        <a:t>Pre-Employment</a:t>
                      </a:r>
                      <a:r>
                        <a:rPr lang="en-US" baseline="0" dirty="0" smtClean="0"/>
                        <a:t> Testing (DOT+ NON-DOT)</a:t>
                      </a:r>
                      <a:endParaRPr lang="en-US" dirty="0"/>
                    </a:p>
                  </a:txBody>
                  <a:tcPr>
                    <a:solidFill>
                      <a:schemeClr val="accent2"/>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Instant/POCT Testing</a:t>
                      </a:r>
                    </a:p>
                  </a:txBody>
                  <a:tcPr>
                    <a:solidFill>
                      <a:schemeClr val="accent2"/>
                    </a:solidFill>
                  </a:tcPr>
                </a:tc>
              </a:tr>
              <a:tr h="370840">
                <a:tc>
                  <a:txBody>
                    <a:bodyPr/>
                    <a:lstStyle/>
                    <a:p>
                      <a:r>
                        <a:rPr lang="en-US" dirty="0" smtClean="0"/>
                        <a:t>Mobile-/On Site Testing</a:t>
                      </a:r>
                      <a:endParaRPr lang="en-US" dirty="0"/>
                    </a:p>
                  </a:txBody>
                  <a:tcPr>
                    <a:solidFill>
                      <a:schemeClr val="accent2"/>
                    </a:solidFill>
                  </a:tcPr>
                </a:tc>
              </a:tr>
              <a:tr h="370840">
                <a:tc>
                  <a:txBody>
                    <a:bodyPr/>
                    <a:lstStyle/>
                    <a:p>
                      <a:r>
                        <a:rPr lang="en-US" dirty="0" smtClean="0"/>
                        <a:t>Post Accident Testing</a:t>
                      </a:r>
                      <a:endParaRPr lang="en-US" dirty="0"/>
                    </a:p>
                  </a:txBody>
                  <a:tcPr>
                    <a:solidFill>
                      <a:schemeClr val="accent2"/>
                    </a:solidFill>
                  </a:tcPr>
                </a:tc>
              </a:tr>
              <a:tr h="370840">
                <a:tc>
                  <a:txBody>
                    <a:bodyPr/>
                    <a:lstStyle/>
                    <a:p>
                      <a:r>
                        <a:rPr lang="en-US" dirty="0" smtClean="0"/>
                        <a:t>Random</a:t>
                      </a:r>
                      <a:r>
                        <a:rPr lang="en-US" baseline="0" dirty="0" smtClean="0"/>
                        <a:t> Testing</a:t>
                      </a:r>
                      <a:endParaRPr lang="en-US" dirty="0"/>
                    </a:p>
                  </a:txBody>
                  <a:tcPr>
                    <a:solidFill>
                      <a:schemeClr val="accent2"/>
                    </a:solidFill>
                  </a:tcPr>
                </a:tc>
              </a:tr>
              <a:tr h="370840">
                <a:tc>
                  <a:txBody>
                    <a:bodyPr/>
                    <a:lstStyle/>
                    <a:p>
                      <a:r>
                        <a:rPr lang="en-US" dirty="0" smtClean="0"/>
                        <a:t>Reasonable Cause Testing</a:t>
                      </a:r>
                      <a:endParaRPr lang="en-US" dirty="0"/>
                    </a:p>
                  </a:txBody>
                  <a:tcPr>
                    <a:solidFill>
                      <a:schemeClr val="accent2"/>
                    </a:solidFill>
                  </a:tcPr>
                </a:tc>
              </a:tr>
              <a:tr h="370840">
                <a:tc>
                  <a:txBody>
                    <a:bodyPr/>
                    <a:lstStyle/>
                    <a:p>
                      <a:r>
                        <a:rPr lang="en-US" dirty="0" smtClean="0"/>
                        <a:t>Return</a:t>
                      </a:r>
                      <a:r>
                        <a:rPr lang="en-US" baseline="0" dirty="0" smtClean="0"/>
                        <a:t> to Duty Testing</a:t>
                      </a:r>
                      <a:endParaRPr lang="en-US" dirty="0"/>
                    </a:p>
                  </a:txBody>
                  <a:tcPr>
                    <a:solidFill>
                      <a:schemeClr val="accent2"/>
                    </a:solidFill>
                  </a:tcPr>
                </a:tc>
              </a:tr>
            </a:tbl>
          </a:graphicData>
        </a:graphic>
      </p:graphicFrame>
    </p:spTree>
    <p:extLst>
      <p:ext uri="{BB962C8B-B14F-4D97-AF65-F5344CB8AC3E}">
        <p14:creationId xmlns:p14="http://schemas.microsoft.com/office/powerpoint/2010/main" val="2267220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lstStyle/>
          <a:p>
            <a:r>
              <a:rPr lang="en-US" dirty="0" smtClean="0">
                <a:solidFill>
                  <a:schemeClr val="bg1"/>
                </a:solidFill>
              </a:rPr>
              <a:t>Medical Review Officer Services</a:t>
            </a:r>
            <a:endParaRPr lang="en-US" dirty="0">
              <a:solidFill>
                <a:schemeClr val="bg1"/>
              </a:solidFill>
            </a:endParaRPr>
          </a:p>
        </p:txBody>
      </p:sp>
      <p:sp>
        <p:nvSpPr>
          <p:cNvPr id="3" name="Content Placeholder 2"/>
          <p:cNvSpPr>
            <a:spLocks noGrp="1"/>
          </p:cNvSpPr>
          <p:nvPr>
            <p:ph idx="1"/>
          </p:nvPr>
        </p:nvSpPr>
        <p:spPr/>
        <p:txBody>
          <a:bodyPr>
            <a:normAutofit fontScale="70000" lnSpcReduction="20000"/>
          </a:bodyPr>
          <a:lstStyle/>
          <a:p>
            <a:r>
              <a:rPr lang="en-US" dirty="0"/>
              <a:t>Medical Review Officer (MRO) Services </a:t>
            </a:r>
            <a:r>
              <a:rPr lang="en-US" dirty="0" smtClean="0"/>
              <a:t>are </a:t>
            </a:r>
            <a:r>
              <a:rPr lang="en-US" dirty="0"/>
              <a:t>the first line of defense in drug </a:t>
            </a:r>
            <a:r>
              <a:rPr lang="en-US" dirty="0" smtClean="0"/>
              <a:t>testing.  US Information Search </a:t>
            </a:r>
            <a:r>
              <a:rPr lang="en-US" dirty="0"/>
              <a:t>provides access to a far-reaching and highly qualified team of medical doctors certified by the American Association of Medical Review Officers (AAMRO) and the Medical Review Officer Certification Council (MROCC), with extensive experience in the review of DOT &amp; Non-DOT drug tests</a:t>
            </a:r>
            <a:r>
              <a:rPr lang="en-US" dirty="0" smtClean="0"/>
              <a:t>.</a:t>
            </a:r>
          </a:p>
          <a:p>
            <a:r>
              <a:rPr lang="en-US" u="sng" dirty="0" smtClean="0"/>
              <a:t>Services </a:t>
            </a:r>
            <a:r>
              <a:rPr lang="en-US" u="sng" dirty="0"/>
              <a:t>include</a:t>
            </a:r>
            <a:r>
              <a:rPr lang="en-US" dirty="0"/>
              <a:t>:</a:t>
            </a:r>
          </a:p>
          <a:p>
            <a:r>
              <a:rPr lang="en-US" dirty="0" smtClean="0"/>
              <a:t>Electronic </a:t>
            </a:r>
            <a:r>
              <a:rPr lang="en-US" dirty="0"/>
              <a:t>data management</a:t>
            </a:r>
          </a:p>
          <a:p>
            <a:r>
              <a:rPr lang="en-US" dirty="0"/>
              <a:t>Final disposition of records</a:t>
            </a:r>
          </a:p>
          <a:p>
            <a:r>
              <a:rPr lang="en-US" dirty="0"/>
              <a:t>Chain of Custody management tools</a:t>
            </a:r>
          </a:p>
          <a:p>
            <a:r>
              <a:rPr lang="en-US" dirty="0"/>
              <a:t>Real-time status updates</a:t>
            </a:r>
          </a:p>
          <a:p>
            <a:r>
              <a:rPr lang="en-US" dirty="0"/>
              <a:t>Qualified third party Translator Service for interviews with non-English speaking donors</a:t>
            </a:r>
          </a:p>
          <a:p>
            <a:r>
              <a:rPr lang="en-US" dirty="0"/>
              <a:t>MRO Expert testimony and telephone litigation support</a:t>
            </a:r>
          </a:p>
          <a:p>
            <a:r>
              <a:rPr lang="en-US" dirty="0"/>
              <a:t>MRO consultation regarding testing program implementation, interpretation, prescription abuse and prescription monitoring</a:t>
            </a:r>
          </a:p>
          <a:p>
            <a:endParaRPr lang="en-US" dirty="0"/>
          </a:p>
        </p:txBody>
      </p:sp>
    </p:spTree>
    <p:extLst>
      <p:ext uri="{BB962C8B-B14F-4D97-AF65-F5344CB8AC3E}">
        <p14:creationId xmlns:p14="http://schemas.microsoft.com/office/powerpoint/2010/main" val="21500766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552</TotalTime>
  <Words>2022</Words>
  <Application>Microsoft Macintosh PowerPoint</Application>
  <PresentationFormat>Widescreen</PresentationFormat>
  <Paragraphs>152</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Calibri</vt:lpstr>
      <vt:lpstr>Calibri Light</vt:lpstr>
      <vt:lpstr>Arial</vt:lpstr>
      <vt:lpstr>office theme</vt:lpstr>
      <vt:lpstr>PowerPoint Presentation</vt:lpstr>
      <vt:lpstr>Criminal Background Checks (USA)</vt:lpstr>
      <vt:lpstr>County Criminal Records Search</vt:lpstr>
      <vt:lpstr>State Criminal Records (Multi-State)</vt:lpstr>
      <vt:lpstr>Federal Criminal Records </vt:lpstr>
      <vt:lpstr>US Social Security Trace </vt:lpstr>
      <vt:lpstr>CBSV- Consent based Social Security Verification</vt:lpstr>
      <vt:lpstr> Drug + Health Screening Services (DOT + Non-DOT)</vt:lpstr>
      <vt:lpstr>Medical Review Officer Services</vt:lpstr>
      <vt:lpstr>Drug Testing Compliance:</vt:lpstr>
      <vt:lpstr>Verifications</vt:lpstr>
      <vt:lpstr>Current/ Past Employer Verification</vt:lpstr>
      <vt:lpstr>Current/ Past Employer Verification- Investigative Report</vt:lpstr>
      <vt:lpstr>Education Verification</vt:lpstr>
      <vt:lpstr>Professional License Checks</vt:lpstr>
      <vt:lpstr>Professional Reference Checks</vt:lpstr>
      <vt:lpstr>Extended Workforce Screening</vt:lpstr>
      <vt:lpstr>Other Searches</vt:lpstr>
      <vt:lpstr>Credit Reports</vt:lpstr>
      <vt:lpstr>Federal/ County Civil Searches</vt:lpstr>
      <vt:lpstr>FACIS</vt:lpstr>
      <vt:lpstr>OIG</vt:lpstr>
      <vt:lpstr>NPDB</vt:lpstr>
      <vt:lpstr>OFAC/ Prohibited Parties Check/ Terrorist Watch List </vt:lpstr>
      <vt:lpstr>Volunteer/ Tenant Screening</vt:lpstr>
      <vt:lpstr>Global Services</vt:lpstr>
    </vt:vector>
  </TitlesOfParts>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Jacob Aronoff</cp:lastModifiedBy>
  <cp:revision>29</cp:revision>
  <cp:lastPrinted>2018-02-05T13:30:28Z</cp:lastPrinted>
  <dcterms:created xsi:type="dcterms:W3CDTF">2013-07-15T20:26:40Z</dcterms:created>
  <dcterms:modified xsi:type="dcterms:W3CDTF">2018-02-05T13:31:24Z</dcterms:modified>
</cp:coreProperties>
</file>